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6" r:id="rId4"/>
    <p:sldId id="265" r:id="rId5"/>
    <p:sldId id="266" r:id="rId6"/>
    <p:sldId id="267" r:id="rId7"/>
    <p:sldId id="268" r:id="rId8"/>
    <p:sldId id="269" r:id="rId9"/>
    <p:sldId id="270" r:id="rId10"/>
    <p:sldId id="271" r:id="rId11"/>
    <p:sldId id="272" r:id="rId12"/>
    <p:sldId id="273" r:id="rId13"/>
    <p:sldId id="274" r:id="rId14"/>
    <p:sldId id="275" r:id="rId15"/>
    <p:sldId id="276" r:id="rId16"/>
    <p:sldId id="277" r:id="rId17"/>
    <p:sldId id="278" r:id="rId18"/>
    <p:sldId id="279"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292" r:id="rId32"/>
    <p:sldId id="293" r:id="rId33"/>
    <p:sldId id="294" r:id="rId34"/>
    <p:sldId id="295" r:id="rId35"/>
    <p:sldId id="296" r:id="rId36"/>
    <p:sldId id="297" r:id="rId37"/>
    <p:sldId id="298" r:id="rId38"/>
    <p:sldId id="299" r:id="rId39"/>
    <p:sldId id="300" r:id="rId40"/>
    <p:sldId id="301" r:id="rId41"/>
    <p:sldId id="302" r:id="rId42"/>
    <p:sldId id="303" r:id="rId43"/>
    <p:sldId id="259" r:id="rId44"/>
    <p:sldId id="304" r:id="rId45"/>
    <p:sldId id="305" r:id="rId46"/>
    <p:sldId id="306" r:id="rId47"/>
    <p:sldId id="260" r:id="rId48"/>
    <p:sldId id="307" r:id="rId49"/>
    <p:sldId id="308" r:id="rId50"/>
    <p:sldId id="309" r:id="rId51"/>
    <p:sldId id="261" r:id="rId52"/>
    <p:sldId id="312" r:id="rId53"/>
    <p:sldId id="313" r:id="rId54"/>
    <p:sldId id="323" r:id="rId55"/>
    <p:sldId id="262" r:id="rId56"/>
    <p:sldId id="314" r:id="rId57"/>
    <p:sldId id="315" r:id="rId58"/>
    <p:sldId id="316" r:id="rId59"/>
    <p:sldId id="263" r:id="rId60"/>
    <p:sldId id="319" r:id="rId61"/>
    <p:sldId id="320" r:id="rId62"/>
    <p:sldId id="324" r:id="rId63"/>
    <p:sldId id="264" r:id="rId64"/>
    <p:sldId id="321" r:id="rId65"/>
    <p:sldId id="325" r:id="rId66"/>
    <p:sldId id="322" r:id="rId67"/>
    <p:sldId id="310" r:id="rId68"/>
    <p:sldId id="326" r:id="rId6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B59728-5E1D-40FF-8270-238EC1A041BD}" v="1" dt="2021-08-30T12:06:55.2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8" autoAdjust="0"/>
    <p:restoredTop sz="94660"/>
  </p:normalViewPr>
  <p:slideViewPr>
    <p:cSldViewPr snapToGrid="0">
      <p:cViewPr varScale="1">
        <p:scale>
          <a:sx n="85" d="100"/>
          <a:sy n="85" d="100"/>
        </p:scale>
        <p:origin x="5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武 琪" userId="3d5aa5538dfeb878" providerId="LiveId" clId="{23B59728-5E1D-40FF-8270-238EC1A041BD}"/>
    <pc:docChg chg="modSld">
      <pc:chgData name="武 琪" userId="3d5aa5538dfeb878" providerId="LiveId" clId="{23B59728-5E1D-40FF-8270-238EC1A041BD}" dt="2021-08-30T12:06:58.698" v="1" actId="20577"/>
      <pc:docMkLst>
        <pc:docMk/>
      </pc:docMkLst>
      <pc:sldChg chg="modSp mod">
        <pc:chgData name="武 琪" userId="3d5aa5538dfeb878" providerId="LiveId" clId="{23B59728-5E1D-40FF-8270-238EC1A041BD}" dt="2021-08-30T12:06:58.698" v="1" actId="20577"/>
        <pc:sldMkLst>
          <pc:docMk/>
          <pc:sldMk cId="863917003" sldId="257"/>
        </pc:sldMkLst>
        <pc:spChg chg="mod">
          <ac:chgData name="武 琪" userId="3d5aa5538dfeb878" providerId="LiveId" clId="{23B59728-5E1D-40FF-8270-238EC1A041BD}" dt="2021-08-30T12:06:58.698" v="1" actId="20577"/>
          <ac:spMkLst>
            <pc:docMk/>
            <pc:sldMk cId="863917003" sldId="257"/>
            <ac:spMk id="5" creationId="{3EE04305-8066-45A0-9EAD-0ED2A9794615}"/>
          </ac:spMkLst>
        </pc:spChg>
      </pc:sldChg>
    </pc:docChg>
  </pc:docChgLst>
</pc:chgInfo>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C6BC5B3-AE0A-4942-A4DC-957FD1560E59}"/>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BB9463B5-7EB6-4B9E-8762-5DBF1E81C3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27CADF2E-BA6E-4C74-AFAE-FE12F54C67AA}"/>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5" name="フッター プレースホルダー 4">
            <a:extLst>
              <a:ext uri="{FF2B5EF4-FFF2-40B4-BE49-F238E27FC236}">
                <a16:creationId xmlns:a16="http://schemas.microsoft.com/office/drawing/2014/main" id="{5C38B98E-D78C-4690-80B3-8D990810463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5C7CF40-D648-4982-959A-9527A5AD4FE7}"/>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87991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4143C9-B935-409F-BE3A-FAF97A652EE1}"/>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B6C45114-B938-4A6A-AE7A-8AC99971A4E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2D88D07-BDCB-4023-BA91-342D5826CA7B}"/>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5" name="フッター プレースホルダー 4">
            <a:extLst>
              <a:ext uri="{FF2B5EF4-FFF2-40B4-BE49-F238E27FC236}">
                <a16:creationId xmlns:a16="http://schemas.microsoft.com/office/drawing/2014/main" id="{7885FDEA-19C0-46AA-8BA9-CEF30E72BFC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72E96C7-230B-4329-9A8C-9AB546AE5C95}"/>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2665507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9F08E3F3-4233-4924-B2D9-251350770C6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B6667B1F-2691-4C0B-8243-E71C24A410C0}"/>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5D77284-4010-413E-B831-1A0B1E6D9912}"/>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5" name="フッター プレースホルダー 4">
            <a:extLst>
              <a:ext uri="{FF2B5EF4-FFF2-40B4-BE49-F238E27FC236}">
                <a16:creationId xmlns:a16="http://schemas.microsoft.com/office/drawing/2014/main" id="{CED723EA-74EE-4BB4-BDAA-77406A8AB09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7B639B1-640B-4D30-BE96-92A56074C14B}"/>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133112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DE2340-9095-41AD-858D-546CEC7934A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4BDC0DC-0CAA-4C95-BD59-30E54FC3E90D}"/>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0777DEF-5245-46D4-97F2-9396093FC220}"/>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5" name="フッター プレースホルダー 4">
            <a:extLst>
              <a:ext uri="{FF2B5EF4-FFF2-40B4-BE49-F238E27FC236}">
                <a16:creationId xmlns:a16="http://schemas.microsoft.com/office/drawing/2014/main" id="{4E8E449D-F7BC-4105-8621-35351DA4812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53B43E0-88A5-4C08-9A8E-804E1AADADAA}"/>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1093390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A9549C-369E-40D6-BAB8-F34D426955EA}"/>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382C8CD-5D1F-48AC-951A-573F80E576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EDB2EA6-1CCB-4FDC-8976-C08C72C90448}"/>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5" name="フッター プレースホルダー 4">
            <a:extLst>
              <a:ext uri="{FF2B5EF4-FFF2-40B4-BE49-F238E27FC236}">
                <a16:creationId xmlns:a16="http://schemas.microsoft.com/office/drawing/2014/main" id="{74C780D7-6976-4131-916B-D9F67ED24A3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E8CA9C3-E8F1-4A3B-903D-348EA3417C0B}"/>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1211787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B09E45B-AB03-40B4-BB5E-0A36B4062397}"/>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D027FC5-8E88-42B4-92F1-3D22C33DD042}"/>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6E7159D-85D3-40A4-8293-CACAA816353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E96C1566-F4CD-4BAB-BDEB-AD0C23055DF2}"/>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6" name="フッター プレースホルダー 5">
            <a:extLst>
              <a:ext uri="{FF2B5EF4-FFF2-40B4-BE49-F238E27FC236}">
                <a16:creationId xmlns:a16="http://schemas.microsoft.com/office/drawing/2014/main" id="{5BD694CF-EAB1-4145-A386-0EAA968CFAB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8EF2284-B295-4F5C-BFC6-A7D7F8EB1D64}"/>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2945956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89F995-86E3-4953-8926-3511E5382DA5}"/>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25B986E-286A-49E6-897C-A40D43E159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A197CC5F-6F00-4F89-9008-A2A8749E4F62}"/>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74A2DD3C-A7E5-4134-BFBB-4062941CAD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2A4D9C2A-F9AA-4714-8135-C7E92D66E7C4}"/>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AA6B37C-9704-4E59-9DFF-CEB43E8E7119}"/>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8" name="フッター プレースホルダー 7">
            <a:extLst>
              <a:ext uri="{FF2B5EF4-FFF2-40B4-BE49-F238E27FC236}">
                <a16:creationId xmlns:a16="http://schemas.microsoft.com/office/drawing/2014/main" id="{0A1103F6-422B-47A6-8A04-AB61FDA192C3}"/>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6AD1973-362B-44FA-B0DB-68D4A5FA8D6F}"/>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18918611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2BE57D-FD2F-4CA2-90F8-1B85F05317D1}"/>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01F0F9F2-0F17-405B-8750-A27F131B33AE}"/>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4" name="フッター プレースホルダー 3">
            <a:extLst>
              <a:ext uri="{FF2B5EF4-FFF2-40B4-BE49-F238E27FC236}">
                <a16:creationId xmlns:a16="http://schemas.microsoft.com/office/drawing/2014/main" id="{BF8D7DE6-8E30-493E-AC62-0C29A059D0FF}"/>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7253332B-A701-447F-B3D6-C0AD30710307}"/>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6461283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7F784208-5FF9-4FB0-8D9C-4EA6816774AF}"/>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3" name="フッター プレースホルダー 2">
            <a:extLst>
              <a:ext uri="{FF2B5EF4-FFF2-40B4-BE49-F238E27FC236}">
                <a16:creationId xmlns:a16="http://schemas.microsoft.com/office/drawing/2014/main" id="{C7699861-565A-4074-9EB6-35F7E68AD5EA}"/>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59762A81-BA6D-4079-831D-68AF839F9F57}"/>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3018965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CE8476-5B2E-458C-A148-80FF47F1004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D1F320A-5509-4405-A523-79853302F2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DC73386B-0BB8-4B15-9CBD-2806813F4E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4048B1C-FAC7-46D9-9D0B-DE2F20132B71}"/>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6" name="フッター プレースホルダー 5">
            <a:extLst>
              <a:ext uri="{FF2B5EF4-FFF2-40B4-BE49-F238E27FC236}">
                <a16:creationId xmlns:a16="http://schemas.microsoft.com/office/drawing/2014/main" id="{CD09E434-4A20-4A6E-BB1C-F93247A1654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D943720-5A2C-4887-A26D-16F2120CFECC}"/>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2593354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2F1943-BF34-412F-A21A-F4C09EB44A8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BBE9DE80-3F0A-4BE6-961D-33708E3DDC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623FF563-3166-4E81-9533-773D4120CC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8E5EC09-99D8-4638-8217-00A65C0EB459}"/>
              </a:ext>
            </a:extLst>
          </p:cNvPr>
          <p:cNvSpPr>
            <a:spLocks noGrp="1"/>
          </p:cNvSpPr>
          <p:nvPr>
            <p:ph type="dt" sz="half" idx="10"/>
          </p:nvPr>
        </p:nvSpPr>
        <p:spPr/>
        <p:txBody>
          <a:bodyPr/>
          <a:lstStyle/>
          <a:p>
            <a:fld id="{B197EC0F-423C-44D8-A40F-17106C4DE3EB}" type="datetimeFigureOut">
              <a:rPr kumimoji="1" lang="ja-JP" altLang="en-US" smtClean="0"/>
              <a:t>2021/8/30</a:t>
            </a:fld>
            <a:endParaRPr kumimoji="1" lang="ja-JP" altLang="en-US"/>
          </a:p>
        </p:txBody>
      </p:sp>
      <p:sp>
        <p:nvSpPr>
          <p:cNvPr id="6" name="フッター プレースホルダー 5">
            <a:extLst>
              <a:ext uri="{FF2B5EF4-FFF2-40B4-BE49-F238E27FC236}">
                <a16:creationId xmlns:a16="http://schemas.microsoft.com/office/drawing/2014/main" id="{3ED2BF62-EDB2-4C8E-940C-BA7BBAC6177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69D984C-3090-4646-AD1A-F0D9C62FA610}"/>
              </a:ext>
            </a:extLst>
          </p:cNvPr>
          <p:cNvSpPr>
            <a:spLocks noGrp="1"/>
          </p:cNvSpPr>
          <p:nvPr>
            <p:ph type="sldNum" sz="quarter" idx="12"/>
          </p:nvPr>
        </p:nvSpPr>
        <p:spPr/>
        <p:txBody>
          <a:body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200030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FFB3B91E-3C80-46A5-96A6-3203EC3E13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7906C6F-CFA5-4742-AC80-15AFEA039B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0E3DEA2-DE5F-47C2-A83A-DF9E44B7FA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97EC0F-423C-44D8-A40F-17106C4DE3EB}" type="datetimeFigureOut">
              <a:rPr kumimoji="1" lang="ja-JP" altLang="en-US" smtClean="0"/>
              <a:t>2021/8/30</a:t>
            </a:fld>
            <a:endParaRPr kumimoji="1" lang="ja-JP" altLang="en-US"/>
          </a:p>
        </p:txBody>
      </p:sp>
      <p:sp>
        <p:nvSpPr>
          <p:cNvPr id="5" name="フッター プレースホルダー 4">
            <a:extLst>
              <a:ext uri="{FF2B5EF4-FFF2-40B4-BE49-F238E27FC236}">
                <a16:creationId xmlns:a16="http://schemas.microsoft.com/office/drawing/2014/main" id="{9CE8F512-8FFC-47EE-AB90-D85929FE22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8F484A24-2114-43CF-9133-4C9B47561B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9827FB-753E-470A-96D4-27FF7D0C4BC5}" type="slidenum">
              <a:rPr kumimoji="1" lang="ja-JP" altLang="en-US" smtClean="0"/>
              <a:t>‹#›</a:t>
            </a:fld>
            <a:endParaRPr kumimoji="1" lang="ja-JP" altLang="en-US"/>
          </a:p>
        </p:txBody>
      </p:sp>
    </p:spTree>
    <p:extLst>
      <p:ext uri="{BB962C8B-B14F-4D97-AF65-F5344CB8AC3E}">
        <p14:creationId xmlns:p14="http://schemas.microsoft.com/office/powerpoint/2010/main" val="3696763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emf"/><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EE04305-8066-45A0-9EAD-0ED2A9794615}"/>
              </a:ext>
            </a:extLst>
          </p:cNvPr>
          <p:cNvSpPr txBox="1"/>
          <p:nvPr/>
        </p:nvSpPr>
        <p:spPr>
          <a:xfrm>
            <a:off x="1447060" y="1873188"/>
            <a:ext cx="9623394" cy="3754874"/>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Supplemental Materials of</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“A Neural Basis of Rational Inattention Models: Consistency of Cognitive Cost with the Mutual Information Criterion”</a:t>
            </a:r>
          </a:p>
          <a:p>
            <a:r>
              <a:rPr lang="en-US" altLang="ja-JP" sz="2000" dirty="0">
                <a:latin typeface="Meiryo UI" panose="020B0604030504040204" pitchFamily="50" charset="-128"/>
                <a:ea typeface="Meiryo UI" panose="020B0604030504040204" pitchFamily="50" charset="-128"/>
              </a:rPr>
              <a:t>by Qi Wu, Shinji </a:t>
            </a:r>
            <a:r>
              <a:rPr lang="en-US" altLang="ja-JP" sz="2000" dirty="0" err="1">
                <a:latin typeface="Meiryo UI" panose="020B0604030504040204" pitchFamily="50" charset="-128"/>
                <a:ea typeface="Meiryo UI" panose="020B0604030504040204" pitchFamily="50" charset="-128"/>
              </a:rPr>
              <a:t>Nakazato</a:t>
            </a:r>
            <a:r>
              <a:rPr lang="en-US" altLang="ja-JP" sz="2000" dirty="0">
                <a:latin typeface="Meiryo UI" panose="020B0604030504040204" pitchFamily="50" charset="-128"/>
                <a:ea typeface="Meiryo UI" panose="020B0604030504040204" pitchFamily="50" charset="-128"/>
              </a:rPr>
              <a:t>, </a:t>
            </a:r>
            <a:r>
              <a:rPr lang="en-US" altLang="ja-JP" sz="2000" dirty="0" err="1">
                <a:latin typeface="Meiryo UI" panose="020B0604030504040204" pitchFamily="50" charset="-128"/>
                <a:ea typeface="Meiryo UI" panose="020B0604030504040204" pitchFamily="50" charset="-128"/>
              </a:rPr>
              <a:t>Bojian</a:t>
            </a:r>
            <a:r>
              <a:rPr lang="en-US" altLang="ja-JP" sz="2000" dirty="0">
                <a:latin typeface="Meiryo UI" panose="020B0604030504040204" pitchFamily="50" charset="-128"/>
                <a:ea typeface="Meiryo UI" panose="020B0604030504040204" pitchFamily="50" charset="-128"/>
              </a:rPr>
              <a:t> Yang and Tetsuya </a:t>
            </a:r>
            <a:r>
              <a:rPr lang="en-US" altLang="ja-JP" sz="2000" dirty="0" err="1">
                <a:latin typeface="Meiryo UI" panose="020B0604030504040204" pitchFamily="50" charset="-128"/>
                <a:ea typeface="Meiryo UI" panose="020B0604030504040204" pitchFamily="50" charset="-128"/>
              </a:rPr>
              <a:t>Shimokawa</a:t>
            </a:r>
            <a:endParaRPr lang="en-US" altLang="ja-JP" sz="2000" dirty="0">
              <a:latin typeface="Meiryo UI" panose="020B0604030504040204" pitchFamily="50" charset="-128"/>
              <a:ea typeface="Meiryo UI" panose="020B0604030504040204" pitchFamily="50" charset="-128"/>
            </a:endParaRP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This file summarizes the results of the analysis that were not published in the paper. The codes and observational data required for the preparation of these figures and model fitting are openly available at the following URL.</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URL</a:t>
            </a:r>
            <a:r>
              <a:rPr lang="zh-CN" altLang="en-US" sz="2000" dirty="0">
                <a:latin typeface="Meiryo UI" panose="020B0604030504040204" pitchFamily="50" charset="-128"/>
                <a:ea typeface="Meiryo UI" panose="020B0604030504040204" pitchFamily="50" charset="-128"/>
              </a:rPr>
              <a:t>：</a:t>
            </a:r>
            <a:r>
              <a:rPr lang="en-US" altLang="ja-JP" sz="2000" dirty="0">
                <a:latin typeface="Meiryo UI" panose="020B0604030504040204" pitchFamily="50" charset="-128"/>
                <a:ea typeface="Meiryo UI" panose="020B0604030504040204" pitchFamily="50" charset="-128"/>
              </a:rPr>
              <a:t>https://github.com/sherlock0418/baker.git</a:t>
            </a:r>
          </a:p>
          <a:p>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863917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タイトル 1">
            <a:extLst>
              <a:ext uri="{FF2B5EF4-FFF2-40B4-BE49-F238E27FC236}">
                <a16:creationId xmlns:a16="http://schemas.microsoft.com/office/drawing/2014/main" id="{49705915-C8B4-4102-9032-5C1CD975C9FD}"/>
              </a:ext>
            </a:extLst>
          </p:cNvPr>
          <p:cNvSpPr>
            <a:spLocks noGrp="1" noChangeArrowheads="1"/>
          </p:cNvSpPr>
          <p:nvPr>
            <p:ph type="title"/>
          </p:nvPr>
        </p:nvSpPr>
        <p:spPr/>
        <p:txBody>
          <a:bodyPr/>
          <a:lstStyle/>
          <a:p>
            <a:r>
              <a:rPr lang="en-US" altLang="ja-JP"/>
              <a:t>Time series -Sample7</a:t>
            </a:r>
            <a:endParaRPr lang="ja-JP" altLang="en-US"/>
          </a:p>
        </p:txBody>
      </p:sp>
      <p:pic>
        <p:nvPicPr>
          <p:cNvPr id="9219" name="図 2">
            <a:extLst>
              <a:ext uri="{FF2B5EF4-FFF2-40B4-BE49-F238E27FC236}">
                <a16:creationId xmlns:a16="http://schemas.microsoft.com/office/drawing/2014/main" id="{66C30C56-CB7E-44AC-9B08-1123972E8D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タイトル 1">
            <a:extLst>
              <a:ext uri="{FF2B5EF4-FFF2-40B4-BE49-F238E27FC236}">
                <a16:creationId xmlns:a16="http://schemas.microsoft.com/office/drawing/2014/main" id="{B7EADED6-EB5F-41BF-A30A-6BEBF2093F8A}"/>
              </a:ext>
            </a:extLst>
          </p:cNvPr>
          <p:cNvSpPr>
            <a:spLocks noGrp="1" noChangeArrowheads="1"/>
          </p:cNvSpPr>
          <p:nvPr>
            <p:ph type="title"/>
          </p:nvPr>
        </p:nvSpPr>
        <p:spPr/>
        <p:txBody>
          <a:bodyPr/>
          <a:lstStyle/>
          <a:p>
            <a:r>
              <a:rPr lang="en-US" altLang="ja-JP"/>
              <a:t>Time series -Sample8</a:t>
            </a:r>
            <a:endParaRPr lang="ja-JP" altLang="en-US"/>
          </a:p>
        </p:txBody>
      </p:sp>
      <p:pic>
        <p:nvPicPr>
          <p:cNvPr id="10243" name="図 2">
            <a:extLst>
              <a:ext uri="{FF2B5EF4-FFF2-40B4-BE49-F238E27FC236}">
                <a16:creationId xmlns:a16="http://schemas.microsoft.com/office/drawing/2014/main" id="{FF2D6888-4607-47F0-B091-AD60648168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タイトル 1">
            <a:extLst>
              <a:ext uri="{FF2B5EF4-FFF2-40B4-BE49-F238E27FC236}">
                <a16:creationId xmlns:a16="http://schemas.microsoft.com/office/drawing/2014/main" id="{C4FB4BC0-9BBE-4F79-898E-DB887ACB6F62}"/>
              </a:ext>
            </a:extLst>
          </p:cNvPr>
          <p:cNvSpPr>
            <a:spLocks noGrp="1" noChangeArrowheads="1"/>
          </p:cNvSpPr>
          <p:nvPr>
            <p:ph type="title"/>
          </p:nvPr>
        </p:nvSpPr>
        <p:spPr/>
        <p:txBody>
          <a:bodyPr/>
          <a:lstStyle/>
          <a:p>
            <a:r>
              <a:rPr lang="en-US" altLang="ja-JP"/>
              <a:t>Time series -Sample9</a:t>
            </a:r>
            <a:endParaRPr lang="ja-JP" altLang="en-US"/>
          </a:p>
        </p:txBody>
      </p:sp>
      <p:pic>
        <p:nvPicPr>
          <p:cNvPr id="11267" name="図 2">
            <a:extLst>
              <a:ext uri="{FF2B5EF4-FFF2-40B4-BE49-F238E27FC236}">
                <a16:creationId xmlns:a16="http://schemas.microsoft.com/office/drawing/2014/main" id="{B94DD4F3-8176-4174-99B3-43E6A5024A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タイトル 1">
            <a:extLst>
              <a:ext uri="{FF2B5EF4-FFF2-40B4-BE49-F238E27FC236}">
                <a16:creationId xmlns:a16="http://schemas.microsoft.com/office/drawing/2014/main" id="{3A71020C-A1AE-4DBF-977D-3AE965B9ED86}"/>
              </a:ext>
            </a:extLst>
          </p:cNvPr>
          <p:cNvSpPr>
            <a:spLocks noGrp="1" noChangeArrowheads="1"/>
          </p:cNvSpPr>
          <p:nvPr>
            <p:ph type="title"/>
          </p:nvPr>
        </p:nvSpPr>
        <p:spPr/>
        <p:txBody>
          <a:bodyPr/>
          <a:lstStyle/>
          <a:p>
            <a:r>
              <a:rPr lang="en-US" altLang="ja-JP"/>
              <a:t>Time series -Sample10</a:t>
            </a:r>
            <a:endParaRPr lang="ja-JP" altLang="en-US"/>
          </a:p>
        </p:txBody>
      </p:sp>
      <p:pic>
        <p:nvPicPr>
          <p:cNvPr id="12291" name="図 2">
            <a:extLst>
              <a:ext uri="{FF2B5EF4-FFF2-40B4-BE49-F238E27FC236}">
                <a16:creationId xmlns:a16="http://schemas.microsoft.com/office/drawing/2014/main" id="{139B2723-C176-46FF-ABC8-EFD8EE9EB7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タイトル 1">
            <a:extLst>
              <a:ext uri="{FF2B5EF4-FFF2-40B4-BE49-F238E27FC236}">
                <a16:creationId xmlns:a16="http://schemas.microsoft.com/office/drawing/2014/main" id="{C270B094-A224-4193-B346-FE0C48B5D2D4}"/>
              </a:ext>
            </a:extLst>
          </p:cNvPr>
          <p:cNvSpPr>
            <a:spLocks noGrp="1" noChangeArrowheads="1"/>
          </p:cNvSpPr>
          <p:nvPr>
            <p:ph type="title"/>
          </p:nvPr>
        </p:nvSpPr>
        <p:spPr/>
        <p:txBody>
          <a:bodyPr/>
          <a:lstStyle/>
          <a:p>
            <a:r>
              <a:rPr lang="en-US" altLang="ja-JP"/>
              <a:t>Time series -Sample11</a:t>
            </a:r>
            <a:endParaRPr lang="ja-JP" altLang="en-US"/>
          </a:p>
        </p:txBody>
      </p:sp>
      <p:pic>
        <p:nvPicPr>
          <p:cNvPr id="13315" name="図 2">
            <a:extLst>
              <a:ext uri="{FF2B5EF4-FFF2-40B4-BE49-F238E27FC236}">
                <a16:creationId xmlns:a16="http://schemas.microsoft.com/office/drawing/2014/main" id="{4642D530-F4B0-4C95-9B8B-F171FCDBB6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タイトル 1">
            <a:extLst>
              <a:ext uri="{FF2B5EF4-FFF2-40B4-BE49-F238E27FC236}">
                <a16:creationId xmlns:a16="http://schemas.microsoft.com/office/drawing/2014/main" id="{AA216CD2-480C-4DA3-850A-BB81A5E1F903}"/>
              </a:ext>
            </a:extLst>
          </p:cNvPr>
          <p:cNvSpPr>
            <a:spLocks noGrp="1" noChangeArrowheads="1"/>
          </p:cNvSpPr>
          <p:nvPr>
            <p:ph type="title"/>
          </p:nvPr>
        </p:nvSpPr>
        <p:spPr/>
        <p:txBody>
          <a:bodyPr/>
          <a:lstStyle/>
          <a:p>
            <a:r>
              <a:rPr lang="en-US" altLang="ja-JP"/>
              <a:t>Time series -Sample12</a:t>
            </a:r>
            <a:endParaRPr lang="ja-JP" altLang="en-US"/>
          </a:p>
        </p:txBody>
      </p:sp>
      <p:pic>
        <p:nvPicPr>
          <p:cNvPr id="14339" name="図 2">
            <a:extLst>
              <a:ext uri="{FF2B5EF4-FFF2-40B4-BE49-F238E27FC236}">
                <a16:creationId xmlns:a16="http://schemas.microsoft.com/office/drawing/2014/main" id="{94D01B64-27BB-4CB4-B302-4773BE9C20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タイトル 1">
            <a:extLst>
              <a:ext uri="{FF2B5EF4-FFF2-40B4-BE49-F238E27FC236}">
                <a16:creationId xmlns:a16="http://schemas.microsoft.com/office/drawing/2014/main" id="{BF90D63D-ADCC-4CC4-911F-68D32B913339}"/>
              </a:ext>
            </a:extLst>
          </p:cNvPr>
          <p:cNvSpPr>
            <a:spLocks noGrp="1" noChangeArrowheads="1"/>
          </p:cNvSpPr>
          <p:nvPr>
            <p:ph type="title"/>
          </p:nvPr>
        </p:nvSpPr>
        <p:spPr/>
        <p:txBody>
          <a:bodyPr/>
          <a:lstStyle/>
          <a:p>
            <a:r>
              <a:rPr lang="en-US" altLang="ja-JP"/>
              <a:t>Time series -Sample13</a:t>
            </a:r>
            <a:endParaRPr lang="ja-JP" altLang="en-US"/>
          </a:p>
        </p:txBody>
      </p:sp>
      <p:pic>
        <p:nvPicPr>
          <p:cNvPr id="15363" name="図 2">
            <a:extLst>
              <a:ext uri="{FF2B5EF4-FFF2-40B4-BE49-F238E27FC236}">
                <a16:creationId xmlns:a16="http://schemas.microsoft.com/office/drawing/2014/main" id="{C7269E53-319F-463D-9CF2-5E0360F84E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タイトル 1">
            <a:extLst>
              <a:ext uri="{FF2B5EF4-FFF2-40B4-BE49-F238E27FC236}">
                <a16:creationId xmlns:a16="http://schemas.microsoft.com/office/drawing/2014/main" id="{C00D83DB-3D9B-4059-8B91-09E8841503E5}"/>
              </a:ext>
            </a:extLst>
          </p:cNvPr>
          <p:cNvSpPr>
            <a:spLocks noGrp="1" noChangeArrowheads="1"/>
          </p:cNvSpPr>
          <p:nvPr>
            <p:ph type="title"/>
          </p:nvPr>
        </p:nvSpPr>
        <p:spPr/>
        <p:txBody>
          <a:bodyPr/>
          <a:lstStyle/>
          <a:p>
            <a:r>
              <a:rPr lang="en-US" altLang="ja-JP"/>
              <a:t>Time series -Sample14</a:t>
            </a:r>
            <a:endParaRPr lang="ja-JP" altLang="en-US"/>
          </a:p>
        </p:txBody>
      </p:sp>
      <p:pic>
        <p:nvPicPr>
          <p:cNvPr id="16387" name="図 2">
            <a:extLst>
              <a:ext uri="{FF2B5EF4-FFF2-40B4-BE49-F238E27FC236}">
                <a16:creationId xmlns:a16="http://schemas.microsoft.com/office/drawing/2014/main" id="{5C7A7D6C-3B78-4106-9554-BFAB363E33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タイトル 1">
            <a:extLst>
              <a:ext uri="{FF2B5EF4-FFF2-40B4-BE49-F238E27FC236}">
                <a16:creationId xmlns:a16="http://schemas.microsoft.com/office/drawing/2014/main" id="{DE770CBB-9C2F-4D4A-98A8-DCA6487E7138}"/>
              </a:ext>
            </a:extLst>
          </p:cNvPr>
          <p:cNvSpPr>
            <a:spLocks noGrp="1" noChangeArrowheads="1"/>
          </p:cNvSpPr>
          <p:nvPr>
            <p:ph type="title"/>
          </p:nvPr>
        </p:nvSpPr>
        <p:spPr/>
        <p:txBody>
          <a:bodyPr/>
          <a:lstStyle/>
          <a:p>
            <a:r>
              <a:rPr lang="en-US" altLang="ja-JP"/>
              <a:t>Time series -Sample15</a:t>
            </a:r>
            <a:endParaRPr lang="ja-JP" altLang="en-US"/>
          </a:p>
        </p:txBody>
      </p:sp>
      <p:pic>
        <p:nvPicPr>
          <p:cNvPr id="17411" name="図 2">
            <a:extLst>
              <a:ext uri="{FF2B5EF4-FFF2-40B4-BE49-F238E27FC236}">
                <a16:creationId xmlns:a16="http://schemas.microsoft.com/office/drawing/2014/main" id="{2CB65155-F7DC-4944-B1BA-01D8B7F3C4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タイトル 1">
            <a:extLst>
              <a:ext uri="{FF2B5EF4-FFF2-40B4-BE49-F238E27FC236}">
                <a16:creationId xmlns:a16="http://schemas.microsoft.com/office/drawing/2014/main" id="{B913789F-CF2A-499A-A058-B64A5F9A297F}"/>
              </a:ext>
            </a:extLst>
          </p:cNvPr>
          <p:cNvSpPr>
            <a:spLocks noGrp="1" noChangeArrowheads="1"/>
          </p:cNvSpPr>
          <p:nvPr>
            <p:ph type="title"/>
          </p:nvPr>
        </p:nvSpPr>
        <p:spPr/>
        <p:txBody>
          <a:bodyPr/>
          <a:lstStyle/>
          <a:p>
            <a:r>
              <a:rPr lang="en-US" altLang="ja-JP"/>
              <a:t>Time series -Sample16</a:t>
            </a:r>
            <a:endParaRPr lang="ja-JP" altLang="en-US"/>
          </a:p>
        </p:txBody>
      </p:sp>
      <p:pic>
        <p:nvPicPr>
          <p:cNvPr id="18435" name="図 2">
            <a:extLst>
              <a:ext uri="{FF2B5EF4-FFF2-40B4-BE49-F238E27FC236}">
                <a16:creationId xmlns:a16="http://schemas.microsoft.com/office/drawing/2014/main" id="{04E99057-A42E-4ED9-8AA7-971D92BAD9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EE04305-8066-45A0-9EAD-0ED2A9794615}"/>
              </a:ext>
            </a:extLst>
          </p:cNvPr>
          <p:cNvSpPr txBox="1"/>
          <p:nvPr/>
        </p:nvSpPr>
        <p:spPr>
          <a:xfrm>
            <a:off x="1180729" y="1127464"/>
            <a:ext cx="9401453" cy="5016758"/>
          </a:xfrm>
          <a:prstGeom prst="rect">
            <a:avLst/>
          </a:prstGeom>
          <a:noFill/>
        </p:spPr>
        <p:txBody>
          <a:bodyPr wrap="square" rtlCol="0">
            <a:spAutoFit/>
          </a:bodyPr>
          <a:lstStyle/>
          <a:p>
            <a:pPr marL="457200" indent="-457200">
              <a:buAutoNum type="arabicPeriod"/>
            </a:pPr>
            <a:r>
              <a:rPr lang="en-US" altLang="ja-JP" sz="2000" dirty="0">
                <a:latin typeface="Meiryo UI" panose="020B0604030504040204" pitchFamily="50" charset="-128"/>
                <a:ea typeface="Meiryo UI" panose="020B0604030504040204" pitchFamily="50" charset="-128"/>
              </a:rPr>
              <a:t>Time series plot of observed data</a:t>
            </a:r>
          </a:p>
          <a:p>
            <a:pPr marL="457200" indent="-457200">
              <a:buAutoNum type="arabicPeriod"/>
            </a:pPr>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Time series plot of the price used in the experiment, the investment rate observed in the experiment, and the concentration of hemoglobin in oxidized blood in each brain region (rostral (ch3), dorsolateral (ch7), and ventral lateral (ch8)) for each subject.</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Upper left: Price</a:t>
            </a:r>
          </a:p>
          <a:p>
            <a:r>
              <a:rPr lang="en-US" altLang="ja-JP" sz="2000" dirty="0">
                <a:latin typeface="Meiryo UI" panose="020B0604030504040204" pitchFamily="50" charset="-128"/>
                <a:ea typeface="Meiryo UI" panose="020B0604030504040204" pitchFamily="50" charset="-128"/>
              </a:rPr>
              <a:t>Upper right: Investment rate</a:t>
            </a:r>
          </a:p>
          <a:p>
            <a:r>
              <a:rPr lang="en-US" altLang="ja-JP" sz="2000" dirty="0">
                <a:latin typeface="Meiryo UI" panose="020B0604030504040204" pitchFamily="50" charset="-128"/>
                <a:ea typeface="Meiryo UI" panose="020B0604030504040204" pitchFamily="50" charset="-128"/>
              </a:rPr>
              <a:t>Middle left: Oxidized hemoglobin concentration in oxidized blood, rostral part (ch3)</a:t>
            </a:r>
          </a:p>
          <a:p>
            <a:r>
              <a:rPr lang="en-US" altLang="ja-JP" sz="2000" dirty="0">
                <a:latin typeface="Meiryo UI" panose="020B0604030504040204" pitchFamily="50" charset="-128"/>
                <a:ea typeface="Meiryo UI" panose="020B0604030504040204" pitchFamily="50" charset="-128"/>
              </a:rPr>
              <a:t>Middle right: Oxidized hemoglobin concentration in blood, dorsolateral part (ch7)</a:t>
            </a:r>
          </a:p>
          <a:p>
            <a:r>
              <a:rPr lang="en-US" altLang="ja-JP" sz="2000" dirty="0">
                <a:latin typeface="Meiryo UI" panose="020B0604030504040204" pitchFamily="50" charset="-128"/>
                <a:ea typeface="Meiryo UI" panose="020B0604030504040204" pitchFamily="50" charset="-128"/>
              </a:rPr>
              <a:t>Lower left: Oxidized hemoglobin concentration in blood, ventral lateral region (ch8)</a:t>
            </a:r>
          </a:p>
          <a:p>
            <a:endParaRPr lang="en-US" altLang="ja-JP" sz="20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478236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タイトル 1">
            <a:extLst>
              <a:ext uri="{FF2B5EF4-FFF2-40B4-BE49-F238E27FC236}">
                <a16:creationId xmlns:a16="http://schemas.microsoft.com/office/drawing/2014/main" id="{31F97C19-15CD-42F3-9AE6-19D9546B4650}"/>
              </a:ext>
            </a:extLst>
          </p:cNvPr>
          <p:cNvSpPr>
            <a:spLocks noGrp="1" noChangeArrowheads="1"/>
          </p:cNvSpPr>
          <p:nvPr>
            <p:ph type="title"/>
          </p:nvPr>
        </p:nvSpPr>
        <p:spPr/>
        <p:txBody>
          <a:bodyPr/>
          <a:lstStyle/>
          <a:p>
            <a:r>
              <a:rPr lang="en-US" altLang="ja-JP"/>
              <a:t>Time series -Sample17</a:t>
            </a:r>
            <a:endParaRPr lang="ja-JP" altLang="en-US"/>
          </a:p>
        </p:txBody>
      </p:sp>
      <p:pic>
        <p:nvPicPr>
          <p:cNvPr id="19459" name="図 2">
            <a:extLst>
              <a:ext uri="{FF2B5EF4-FFF2-40B4-BE49-F238E27FC236}">
                <a16:creationId xmlns:a16="http://schemas.microsoft.com/office/drawing/2014/main" id="{1F18AA47-8CC8-4345-A6A3-680EDA190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タイトル 1">
            <a:extLst>
              <a:ext uri="{FF2B5EF4-FFF2-40B4-BE49-F238E27FC236}">
                <a16:creationId xmlns:a16="http://schemas.microsoft.com/office/drawing/2014/main" id="{35F49B0E-FDF7-468C-BDE6-2CB3149CCA4A}"/>
              </a:ext>
            </a:extLst>
          </p:cNvPr>
          <p:cNvSpPr>
            <a:spLocks noGrp="1" noChangeArrowheads="1"/>
          </p:cNvSpPr>
          <p:nvPr>
            <p:ph type="title"/>
          </p:nvPr>
        </p:nvSpPr>
        <p:spPr/>
        <p:txBody>
          <a:bodyPr/>
          <a:lstStyle/>
          <a:p>
            <a:r>
              <a:rPr lang="en-US" altLang="ja-JP"/>
              <a:t>Time series -Sample18</a:t>
            </a:r>
            <a:endParaRPr lang="ja-JP" altLang="en-US"/>
          </a:p>
        </p:txBody>
      </p:sp>
      <p:pic>
        <p:nvPicPr>
          <p:cNvPr id="20483" name="図 2">
            <a:extLst>
              <a:ext uri="{FF2B5EF4-FFF2-40B4-BE49-F238E27FC236}">
                <a16:creationId xmlns:a16="http://schemas.microsoft.com/office/drawing/2014/main" id="{92112DF8-3874-45D5-B0D9-955BB21EC7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タイトル 1">
            <a:extLst>
              <a:ext uri="{FF2B5EF4-FFF2-40B4-BE49-F238E27FC236}">
                <a16:creationId xmlns:a16="http://schemas.microsoft.com/office/drawing/2014/main" id="{D3081F0D-2916-4AE3-BB5A-3EEC319B3B3B}"/>
              </a:ext>
            </a:extLst>
          </p:cNvPr>
          <p:cNvSpPr>
            <a:spLocks noGrp="1" noChangeArrowheads="1"/>
          </p:cNvSpPr>
          <p:nvPr>
            <p:ph type="title"/>
          </p:nvPr>
        </p:nvSpPr>
        <p:spPr/>
        <p:txBody>
          <a:bodyPr/>
          <a:lstStyle/>
          <a:p>
            <a:r>
              <a:rPr lang="en-US" altLang="ja-JP"/>
              <a:t>Time series -Sample19</a:t>
            </a:r>
            <a:endParaRPr lang="ja-JP" altLang="en-US"/>
          </a:p>
        </p:txBody>
      </p:sp>
      <p:pic>
        <p:nvPicPr>
          <p:cNvPr id="21507" name="図 2">
            <a:extLst>
              <a:ext uri="{FF2B5EF4-FFF2-40B4-BE49-F238E27FC236}">
                <a16:creationId xmlns:a16="http://schemas.microsoft.com/office/drawing/2014/main" id="{5689603A-0F8C-4034-8001-94B3FA4EB1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タイトル 1">
            <a:extLst>
              <a:ext uri="{FF2B5EF4-FFF2-40B4-BE49-F238E27FC236}">
                <a16:creationId xmlns:a16="http://schemas.microsoft.com/office/drawing/2014/main" id="{3B5447CD-AB27-4886-B9BF-C9332BBC40D3}"/>
              </a:ext>
            </a:extLst>
          </p:cNvPr>
          <p:cNvSpPr>
            <a:spLocks noGrp="1" noChangeArrowheads="1"/>
          </p:cNvSpPr>
          <p:nvPr>
            <p:ph type="title"/>
          </p:nvPr>
        </p:nvSpPr>
        <p:spPr/>
        <p:txBody>
          <a:bodyPr/>
          <a:lstStyle/>
          <a:p>
            <a:r>
              <a:rPr lang="en-US" altLang="ja-JP"/>
              <a:t>Time series -Sample20</a:t>
            </a:r>
            <a:endParaRPr lang="ja-JP" altLang="en-US"/>
          </a:p>
        </p:txBody>
      </p:sp>
      <p:pic>
        <p:nvPicPr>
          <p:cNvPr id="22531" name="図 2">
            <a:extLst>
              <a:ext uri="{FF2B5EF4-FFF2-40B4-BE49-F238E27FC236}">
                <a16:creationId xmlns:a16="http://schemas.microsoft.com/office/drawing/2014/main" id="{F08A8A6D-CE33-449A-9CB7-4F710E887B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タイトル 1">
            <a:extLst>
              <a:ext uri="{FF2B5EF4-FFF2-40B4-BE49-F238E27FC236}">
                <a16:creationId xmlns:a16="http://schemas.microsoft.com/office/drawing/2014/main" id="{A3F3AA16-A781-435F-B1F3-DB1192614C75}"/>
              </a:ext>
            </a:extLst>
          </p:cNvPr>
          <p:cNvSpPr>
            <a:spLocks noGrp="1" noChangeArrowheads="1"/>
          </p:cNvSpPr>
          <p:nvPr>
            <p:ph type="title"/>
          </p:nvPr>
        </p:nvSpPr>
        <p:spPr/>
        <p:txBody>
          <a:bodyPr/>
          <a:lstStyle/>
          <a:p>
            <a:r>
              <a:rPr lang="en-US" altLang="ja-JP"/>
              <a:t>Time series -Sample21</a:t>
            </a:r>
            <a:endParaRPr lang="ja-JP" altLang="en-US"/>
          </a:p>
        </p:txBody>
      </p:sp>
      <p:pic>
        <p:nvPicPr>
          <p:cNvPr id="23555" name="図 2">
            <a:extLst>
              <a:ext uri="{FF2B5EF4-FFF2-40B4-BE49-F238E27FC236}">
                <a16:creationId xmlns:a16="http://schemas.microsoft.com/office/drawing/2014/main" id="{EF2B0616-3ABD-4498-9709-743B45AAD2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タイトル 1">
            <a:extLst>
              <a:ext uri="{FF2B5EF4-FFF2-40B4-BE49-F238E27FC236}">
                <a16:creationId xmlns:a16="http://schemas.microsoft.com/office/drawing/2014/main" id="{2C9756F1-7C03-4C71-AA4D-6279CD891291}"/>
              </a:ext>
            </a:extLst>
          </p:cNvPr>
          <p:cNvSpPr>
            <a:spLocks noGrp="1" noChangeArrowheads="1"/>
          </p:cNvSpPr>
          <p:nvPr>
            <p:ph type="title"/>
          </p:nvPr>
        </p:nvSpPr>
        <p:spPr/>
        <p:txBody>
          <a:bodyPr/>
          <a:lstStyle/>
          <a:p>
            <a:r>
              <a:rPr lang="en-US" altLang="ja-JP"/>
              <a:t>Time series -Sample22</a:t>
            </a:r>
            <a:endParaRPr lang="ja-JP" altLang="en-US"/>
          </a:p>
        </p:txBody>
      </p:sp>
      <p:pic>
        <p:nvPicPr>
          <p:cNvPr id="24579" name="図 2">
            <a:extLst>
              <a:ext uri="{FF2B5EF4-FFF2-40B4-BE49-F238E27FC236}">
                <a16:creationId xmlns:a16="http://schemas.microsoft.com/office/drawing/2014/main" id="{27D921B9-AE23-4B95-9C24-FCB38BF50A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タイトル 1">
            <a:extLst>
              <a:ext uri="{FF2B5EF4-FFF2-40B4-BE49-F238E27FC236}">
                <a16:creationId xmlns:a16="http://schemas.microsoft.com/office/drawing/2014/main" id="{FE7E4E0D-D1C2-4EB5-9A6D-396ACBBA1EE5}"/>
              </a:ext>
            </a:extLst>
          </p:cNvPr>
          <p:cNvSpPr>
            <a:spLocks noGrp="1" noChangeArrowheads="1"/>
          </p:cNvSpPr>
          <p:nvPr>
            <p:ph type="title"/>
          </p:nvPr>
        </p:nvSpPr>
        <p:spPr/>
        <p:txBody>
          <a:bodyPr/>
          <a:lstStyle/>
          <a:p>
            <a:r>
              <a:rPr lang="en-US" altLang="ja-JP"/>
              <a:t>Time series -Sample23</a:t>
            </a:r>
            <a:endParaRPr lang="ja-JP" altLang="en-US"/>
          </a:p>
        </p:txBody>
      </p:sp>
      <p:pic>
        <p:nvPicPr>
          <p:cNvPr id="25603" name="図 2">
            <a:extLst>
              <a:ext uri="{FF2B5EF4-FFF2-40B4-BE49-F238E27FC236}">
                <a16:creationId xmlns:a16="http://schemas.microsoft.com/office/drawing/2014/main" id="{F4DD68FB-2F42-492C-AC01-D96F5741FA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タイトル 1">
            <a:extLst>
              <a:ext uri="{FF2B5EF4-FFF2-40B4-BE49-F238E27FC236}">
                <a16:creationId xmlns:a16="http://schemas.microsoft.com/office/drawing/2014/main" id="{6232650C-0F96-4736-91F9-35C81E17E5D5}"/>
              </a:ext>
            </a:extLst>
          </p:cNvPr>
          <p:cNvSpPr>
            <a:spLocks noGrp="1" noChangeArrowheads="1"/>
          </p:cNvSpPr>
          <p:nvPr>
            <p:ph type="title"/>
          </p:nvPr>
        </p:nvSpPr>
        <p:spPr/>
        <p:txBody>
          <a:bodyPr/>
          <a:lstStyle/>
          <a:p>
            <a:r>
              <a:rPr lang="en-US" altLang="ja-JP"/>
              <a:t>Time series -Sample24</a:t>
            </a:r>
            <a:endParaRPr lang="ja-JP" altLang="en-US"/>
          </a:p>
        </p:txBody>
      </p:sp>
      <p:pic>
        <p:nvPicPr>
          <p:cNvPr id="26627" name="図 2">
            <a:extLst>
              <a:ext uri="{FF2B5EF4-FFF2-40B4-BE49-F238E27FC236}">
                <a16:creationId xmlns:a16="http://schemas.microsoft.com/office/drawing/2014/main" id="{D8017C05-4F15-4A3E-9A56-72493CE01C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タイトル 1">
            <a:extLst>
              <a:ext uri="{FF2B5EF4-FFF2-40B4-BE49-F238E27FC236}">
                <a16:creationId xmlns:a16="http://schemas.microsoft.com/office/drawing/2014/main" id="{C8D4EAC6-F33C-4FD4-A5C9-D2C1DE3B4642}"/>
              </a:ext>
            </a:extLst>
          </p:cNvPr>
          <p:cNvSpPr>
            <a:spLocks noGrp="1" noChangeArrowheads="1"/>
          </p:cNvSpPr>
          <p:nvPr>
            <p:ph type="title"/>
          </p:nvPr>
        </p:nvSpPr>
        <p:spPr/>
        <p:txBody>
          <a:bodyPr/>
          <a:lstStyle/>
          <a:p>
            <a:r>
              <a:rPr lang="en-US" altLang="ja-JP"/>
              <a:t>Time series -Sample25</a:t>
            </a:r>
            <a:endParaRPr lang="ja-JP" altLang="en-US"/>
          </a:p>
        </p:txBody>
      </p:sp>
      <p:pic>
        <p:nvPicPr>
          <p:cNvPr id="27651" name="図 2">
            <a:extLst>
              <a:ext uri="{FF2B5EF4-FFF2-40B4-BE49-F238E27FC236}">
                <a16:creationId xmlns:a16="http://schemas.microsoft.com/office/drawing/2014/main" id="{3CE8C276-6586-4FDE-A7A8-A23EDF6939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タイトル 1">
            <a:extLst>
              <a:ext uri="{FF2B5EF4-FFF2-40B4-BE49-F238E27FC236}">
                <a16:creationId xmlns:a16="http://schemas.microsoft.com/office/drawing/2014/main" id="{47864FA7-20E3-4A21-884C-CD698BF017AF}"/>
              </a:ext>
            </a:extLst>
          </p:cNvPr>
          <p:cNvSpPr>
            <a:spLocks noGrp="1" noChangeArrowheads="1"/>
          </p:cNvSpPr>
          <p:nvPr>
            <p:ph type="title"/>
          </p:nvPr>
        </p:nvSpPr>
        <p:spPr/>
        <p:txBody>
          <a:bodyPr/>
          <a:lstStyle/>
          <a:p>
            <a:r>
              <a:rPr lang="en-US" altLang="ja-JP"/>
              <a:t>Time series -Sample26</a:t>
            </a:r>
            <a:endParaRPr lang="ja-JP" altLang="en-US"/>
          </a:p>
        </p:txBody>
      </p:sp>
      <p:pic>
        <p:nvPicPr>
          <p:cNvPr id="28675" name="図 2">
            <a:extLst>
              <a:ext uri="{FF2B5EF4-FFF2-40B4-BE49-F238E27FC236}">
                <a16:creationId xmlns:a16="http://schemas.microsoft.com/office/drawing/2014/main" id="{6E515EF9-17BB-42CB-B44D-0E5B7C6366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タイトル 1">
            <a:extLst>
              <a:ext uri="{FF2B5EF4-FFF2-40B4-BE49-F238E27FC236}">
                <a16:creationId xmlns:a16="http://schemas.microsoft.com/office/drawing/2014/main" id="{27415F3E-12A3-4070-9D6B-6C17BC970EB8}"/>
              </a:ext>
            </a:extLst>
          </p:cNvPr>
          <p:cNvSpPr>
            <a:spLocks noGrp="1" noChangeArrowheads="1"/>
          </p:cNvSpPr>
          <p:nvPr>
            <p:ph type="title"/>
          </p:nvPr>
        </p:nvSpPr>
        <p:spPr/>
        <p:txBody>
          <a:bodyPr/>
          <a:lstStyle/>
          <a:p>
            <a:pPr eaLnBrk="1" hangingPunct="1"/>
            <a:r>
              <a:rPr lang="en-US" altLang="ja-JP"/>
              <a:t>Time series -Sample1</a:t>
            </a:r>
            <a:endParaRPr lang="ja-JP" altLang="en-US"/>
          </a:p>
        </p:txBody>
      </p:sp>
      <p:pic>
        <p:nvPicPr>
          <p:cNvPr id="2051" name="図 2">
            <a:extLst>
              <a:ext uri="{FF2B5EF4-FFF2-40B4-BE49-F238E27FC236}">
                <a16:creationId xmlns:a16="http://schemas.microsoft.com/office/drawing/2014/main" id="{C71A63A1-9067-476D-8684-128AEA2AF8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タイトル 1">
            <a:extLst>
              <a:ext uri="{FF2B5EF4-FFF2-40B4-BE49-F238E27FC236}">
                <a16:creationId xmlns:a16="http://schemas.microsoft.com/office/drawing/2014/main" id="{116CC5D8-E3B5-43C4-8A03-1B51272CAE8A}"/>
              </a:ext>
            </a:extLst>
          </p:cNvPr>
          <p:cNvSpPr>
            <a:spLocks noGrp="1" noChangeArrowheads="1"/>
          </p:cNvSpPr>
          <p:nvPr>
            <p:ph type="title"/>
          </p:nvPr>
        </p:nvSpPr>
        <p:spPr/>
        <p:txBody>
          <a:bodyPr/>
          <a:lstStyle/>
          <a:p>
            <a:r>
              <a:rPr lang="en-US" altLang="ja-JP"/>
              <a:t>Time series -Sample27</a:t>
            </a:r>
            <a:endParaRPr lang="ja-JP" altLang="en-US"/>
          </a:p>
        </p:txBody>
      </p:sp>
      <p:pic>
        <p:nvPicPr>
          <p:cNvPr id="29699" name="図 2">
            <a:extLst>
              <a:ext uri="{FF2B5EF4-FFF2-40B4-BE49-F238E27FC236}">
                <a16:creationId xmlns:a16="http://schemas.microsoft.com/office/drawing/2014/main" id="{B6849AC8-D341-4A50-BCD8-396FA2F041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タイトル 1">
            <a:extLst>
              <a:ext uri="{FF2B5EF4-FFF2-40B4-BE49-F238E27FC236}">
                <a16:creationId xmlns:a16="http://schemas.microsoft.com/office/drawing/2014/main" id="{D2EFC9B3-375D-4DAB-9719-4A6F92AE521A}"/>
              </a:ext>
            </a:extLst>
          </p:cNvPr>
          <p:cNvSpPr>
            <a:spLocks noGrp="1" noChangeArrowheads="1"/>
          </p:cNvSpPr>
          <p:nvPr>
            <p:ph type="title"/>
          </p:nvPr>
        </p:nvSpPr>
        <p:spPr/>
        <p:txBody>
          <a:bodyPr/>
          <a:lstStyle/>
          <a:p>
            <a:r>
              <a:rPr lang="en-US" altLang="ja-JP"/>
              <a:t>Time series -Sample28</a:t>
            </a:r>
            <a:endParaRPr lang="ja-JP" altLang="en-US"/>
          </a:p>
        </p:txBody>
      </p:sp>
      <p:pic>
        <p:nvPicPr>
          <p:cNvPr id="30723" name="図 2">
            <a:extLst>
              <a:ext uri="{FF2B5EF4-FFF2-40B4-BE49-F238E27FC236}">
                <a16:creationId xmlns:a16="http://schemas.microsoft.com/office/drawing/2014/main" id="{01AF2461-8CC8-460E-9D9E-D683C21D76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タイトル 1">
            <a:extLst>
              <a:ext uri="{FF2B5EF4-FFF2-40B4-BE49-F238E27FC236}">
                <a16:creationId xmlns:a16="http://schemas.microsoft.com/office/drawing/2014/main" id="{72D21607-DD99-4312-BD59-FE5FA6EC2EA9}"/>
              </a:ext>
            </a:extLst>
          </p:cNvPr>
          <p:cNvSpPr>
            <a:spLocks noGrp="1" noChangeArrowheads="1"/>
          </p:cNvSpPr>
          <p:nvPr>
            <p:ph type="title"/>
          </p:nvPr>
        </p:nvSpPr>
        <p:spPr/>
        <p:txBody>
          <a:bodyPr/>
          <a:lstStyle/>
          <a:p>
            <a:r>
              <a:rPr lang="en-US" altLang="ja-JP"/>
              <a:t>Time series -Sample29</a:t>
            </a:r>
            <a:endParaRPr lang="ja-JP" altLang="en-US"/>
          </a:p>
        </p:txBody>
      </p:sp>
      <p:pic>
        <p:nvPicPr>
          <p:cNvPr id="31747" name="図 2">
            <a:extLst>
              <a:ext uri="{FF2B5EF4-FFF2-40B4-BE49-F238E27FC236}">
                <a16:creationId xmlns:a16="http://schemas.microsoft.com/office/drawing/2014/main" id="{1908E7E8-B1AA-415B-84C6-6FF0A1E8AD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タイトル 1">
            <a:extLst>
              <a:ext uri="{FF2B5EF4-FFF2-40B4-BE49-F238E27FC236}">
                <a16:creationId xmlns:a16="http://schemas.microsoft.com/office/drawing/2014/main" id="{83AFAC62-582F-4839-A3DB-8AFA51C0F9F7}"/>
              </a:ext>
            </a:extLst>
          </p:cNvPr>
          <p:cNvSpPr>
            <a:spLocks noGrp="1" noChangeArrowheads="1"/>
          </p:cNvSpPr>
          <p:nvPr>
            <p:ph type="title"/>
          </p:nvPr>
        </p:nvSpPr>
        <p:spPr/>
        <p:txBody>
          <a:bodyPr/>
          <a:lstStyle/>
          <a:p>
            <a:r>
              <a:rPr lang="en-US" altLang="ja-JP"/>
              <a:t>Time series -Sample30</a:t>
            </a:r>
            <a:endParaRPr lang="ja-JP" altLang="en-US"/>
          </a:p>
        </p:txBody>
      </p:sp>
      <p:pic>
        <p:nvPicPr>
          <p:cNvPr id="32771" name="図 2">
            <a:extLst>
              <a:ext uri="{FF2B5EF4-FFF2-40B4-BE49-F238E27FC236}">
                <a16:creationId xmlns:a16="http://schemas.microsoft.com/office/drawing/2014/main" id="{32743D09-59C1-4F83-9762-E05485FD9D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タイトル 1">
            <a:extLst>
              <a:ext uri="{FF2B5EF4-FFF2-40B4-BE49-F238E27FC236}">
                <a16:creationId xmlns:a16="http://schemas.microsoft.com/office/drawing/2014/main" id="{E8066258-CF3D-466A-B6DB-D51CA9DC709A}"/>
              </a:ext>
            </a:extLst>
          </p:cNvPr>
          <p:cNvSpPr>
            <a:spLocks noGrp="1" noChangeArrowheads="1"/>
          </p:cNvSpPr>
          <p:nvPr>
            <p:ph type="title"/>
          </p:nvPr>
        </p:nvSpPr>
        <p:spPr/>
        <p:txBody>
          <a:bodyPr/>
          <a:lstStyle/>
          <a:p>
            <a:r>
              <a:rPr lang="en-US" altLang="ja-JP"/>
              <a:t>Time series -Sample31</a:t>
            </a:r>
            <a:endParaRPr lang="ja-JP" altLang="en-US"/>
          </a:p>
        </p:txBody>
      </p:sp>
      <p:pic>
        <p:nvPicPr>
          <p:cNvPr id="33795" name="図 2">
            <a:extLst>
              <a:ext uri="{FF2B5EF4-FFF2-40B4-BE49-F238E27FC236}">
                <a16:creationId xmlns:a16="http://schemas.microsoft.com/office/drawing/2014/main" id="{D8613CFA-3962-43A4-82ED-CF3E638984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タイトル 1">
            <a:extLst>
              <a:ext uri="{FF2B5EF4-FFF2-40B4-BE49-F238E27FC236}">
                <a16:creationId xmlns:a16="http://schemas.microsoft.com/office/drawing/2014/main" id="{584570FF-30C9-4EC4-A72C-CB01E671A1DB}"/>
              </a:ext>
            </a:extLst>
          </p:cNvPr>
          <p:cNvSpPr>
            <a:spLocks noGrp="1" noChangeArrowheads="1"/>
          </p:cNvSpPr>
          <p:nvPr>
            <p:ph type="title"/>
          </p:nvPr>
        </p:nvSpPr>
        <p:spPr/>
        <p:txBody>
          <a:bodyPr/>
          <a:lstStyle/>
          <a:p>
            <a:r>
              <a:rPr lang="en-US" altLang="ja-JP"/>
              <a:t>Time series -Sample32</a:t>
            </a:r>
            <a:endParaRPr lang="ja-JP" altLang="en-US"/>
          </a:p>
        </p:txBody>
      </p:sp>
      <p:pic>
        <p:nvPicPr>
          <p:cNvPr id="34819" name="図 2">
            <a:extLst>
              <a:ext uri="{FF2B5EF4-FFF2-40B4-BE49-F238E27FC236}">
                <a16:creationId xmlns:a16="http://schemas.microsoft.com/office/drawing/2014/main" id="{39E8B421-BA52-4504-9346-99BC4EFA12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タイトル 1">
            <a:extLst>
              <a:ext uri="{FF2B5EF4-FFF2-40B4-BE49-F238E27FC236}">
                <a16:creationId xmlns:a16="http://schemas.microsoft.com/office/drawing/2014/main" id="{8D9806BE-77F4-4F1F-9BD3-AC9C44B71E6F}"/>
              </a:ext>
            </a:extLst>
          </p:cNvPr>
          <p:cNvSpPr>
            <a:spLocks noGrp="1" noChangeArrowheads="1"/>
          </p:cNvSpPr>
          <p:nvPr>
            <p:ph type="title"/>
          </p:nvPr>
        </p:nvSpPr>
        <p:spPr/>
        <p:txBody>
          <a:bodyPr/>
          <a:lstStyle/>
          <a:p>
            <a:r>
              <a:rPr lang="en-US" altLang="ja-JP"/>
              <a:t>Time series -Sample33</a:t>
            </a:r>
            <a:endParaRPr lang="ja-JP" altLang="en-US"/>
          </a:p>
        </p:txBody>
      </p:sp>
      <p:pic>
        <p:nvPicPr>
          <p:cNvPr id="35843" name="図 2">
            <a:extLst>
              <a:ext uri="{FF2B5EF4-FFF2-40B4-BE49-F238E27FC236}">
                <a16:creationId xmlns:a16="http://schemas.microsoft.com/office/drawing/2014/main" id="{A72A9399-8C84-4A81-B7C1-317A2A2CA8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タイトル 1">
            <a:extLst>
              <a:ext uri="{FF2B5EF4-FFF2-40B4-BE49-F238E27FC236}">
                <a16:creationId xmlns:a16="http://schemas.microsoft.com/office/drawing/2014/main" id="{7D1DF64D-DA8E-4278-B648-6A03F60C2E19}"/>
              </a:ext>
            </a:extLst>
          </p:cNvPr>
          <p:cNvSpPr>
            <a:spLocks noGrp="1" noChangeArrowheads="1"/>
          </p:cNvSpPr>
          <p:nvPr>
            <p:ph type="title"/>
          </p:nvPr>
        </p:nvSpPr>
        <p:spPr/>
        <p:txBody>
          <a:bodyPr/>
          <a:lstStyle/>
          <a:p>
            <a:r>
              <a:rPr lang="en-US" altLang="ja-JP"/>
              <a:t>Time series -Sample34</a:t>
            </a:r>
            <a:endParaRPr lang="ja-JP" altLang="en-US"/>
          </a:p>
        </p:txBody>
      </p:sp>
      <p:pic>
        <p:nvPicPr>
          <p:cNvPr id="36867" name="図 2">
            <a:extLst>
              <a:ext uri="{FF2B5EF4-FFF2-40B4-BE49-F238E27FC236}">
                <a16:creationId xmlns:a16="http://schemas.microsoft.com/office/drawing/2014/main" id="{F2D656A1-57C0-41BD-8381-9568CBCF2B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タイトル 1">
            <a:extLst>
              <a:ext uri="{FF2B5EF4-FFF2-40B4-BE49-F238E27FC236}">
                <a16:creationId xmlns:a16="http://schemas.microsoft.com/office/drawing/2014/main" id="{3C03DD68-A4A3-4038-8185-9124E8FF7884}"/>
              </a:ext>
            </a:extLst>
          </p:cNvPr>
          <p:cNvSpPr>
            <a:spLocks noGrp="1" noChangeArrowheads="1"/>
          </p:cNvSpPr>
          <p:nvPr>
            <p:ph type="title"/>
          </p:nvPr>
        </p:nvSpPr>
        <p:spPr/>
        <p:txBody>
          <a:bodyPr/>
          <a:lstStyle/>
          <a:p>
            <a:r>
              <a:rPr lang="en-US" altLang="ja-JP"/>
              <a:t>Time series -Sample35</a:t>
            </a:r>
            <a:endParaRPr lang="ja-JP" altLang="en-US"/>
          </a:p>
        </p:txBody>
      </p:sp>
      <p:pic>
        <p:nvPicPr>
          <p:cNvPr id="37891" name="図 2">
            <a:extLst>
              <a:ext uri="{FF2B5EF4-FFF2-40B4-BE49-F238E27FC236}">
                <a16:creationId xmlns:a16="http://schemas.microsoft.com/office/drawing/2014/main" id="{B4CC7D03-4355-487E-B829-0976937649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タイトル 1">
            <a:extLst>
              <a:ext uri="{FF2B5EF4-FFF2-40B4-BE49-F238E27FC236}">
                <a16:creationId xmlns:a16="http://schemas.microsoft.com/office/drawing/2014/main" id="{B51B8916-3D8D-4DED-95CF-D4B3CC385D64}"/>
              </a:ext>
            </a:extLst>
          </p:cNvPr>
          <p:cNvSpPr>
            <a:spLocks noGrp="1" noChangeArrowheads="1"/>
          </p:cNvSpPr>
          <p:nvPr>
            <p:ph type="title"/>
          </p:nvPr>
        </p:nvSpPr>
        <p:spPr/>
        <p:txBody>
          <a:bodyPr/>
          <a:lstStyle/>
          <a:p>
            <a:r>
              <a:rPr lang="en-US" altLang="ja-JP"/>
              <a:t>Time series -Sample36</a:t>
            </a:r>
            <a:endParaRPr lang="ja-JP" altLang="en-US"/>
          </a:p>
        </p:txBody>
      </p:sp>
      <p:pic>
        <p:nvPicPr>
          <p:cNvPr id="38915" name="図 2">
            <a:extLst>
              <a:ext uri="{FF2B5EF4-FFF2-40B4-BE49-F238E27FC236}">
                <a16:creationId xmlns:a16="http://schemas.microsoft.com/office/drawing/2014/main" id="{36963AE5-0D84-47A9-92B7-E6BA6984DB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タイトル 1">
            <a:extLst>
              <a:ext uri="{FF2B5EF4-FFF2-40B4-BE49-F238E27FC236}">
                <a16:creationId xmlns:a16="http://schemas.microsoft.com/office/drawing/2014/main" id="{AC8DC88A-4C60-4B65-8CD6-8B2EAE0A1BF3}"/>
              </a:ext>
            </a:extLst>
          </p:cNvPr>
          <p:cNvSpPr>
            <a:spLocks noGrp="1" noChangeArrowheads="1"/>
          </p:cNvSpPr>
          <p:nvPr>
            <p:ph type="title"/>
          </p:nvPr>
        </p:nvSpPr>
        <p:spPr/>
        <p:txBody>
          <a:bodyPr/>
          <a:lstStyle/>
          <a:p>
            <a:pPr eaLnBrk="1" hangingPunct="1"/>
            <a:r>
              <a:rPr lang="en-US" altLang="ja-JP"/>
              <a:t>Time series -Sample1</a:t>
            </a:r>
            <a:endParaRPr lang="ja-JP" altLang="en-US"/>
          </a:p>
        </p:txBody>
      </p:sp>
      <p:pic>
        <p:nvPicPr>
          <p:cNvPr id="3075" name="図 2">
            <a:extLst>
              <a:ext uri="{FF2B5EF4-FFF2-40B4-BE49-F238E27FC236}">
                <a16:creationId xmlns:a16="http://schemas.microsoft.com/office/drawing/2014/main" id="{B118F418-EB6C-44DB-864A-6B85AC125E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タイトル 1">
            <a:extLst>
              <a:ext uri="{FF2B5EF4-FFF2-40B4-BE49-F238E27FC236}">
                <a16:creationId xmlns:a16="http://schemas.microsoft.com/office/drawing/2014/main" id="{F800D19A-87D2-4D05-A88C-A31B33D7939C}"/>
              </a:ext>
            </a:extLst>
          </p:cNvPr>
          <p:cNvSpPr>
            <a:spLocks noGrp="1" noChangeArrowheads="1"/>
          </p:cNvSpPr>
          <p:nvPr>
            <p:ph type="title"/>
          </p:nvPr>
        </p:nvSpPr>
        <p:spPr/>
        <p:txBody>
          <a:bodyPr/>
          <a:lstStyle/>
          <a:p>
            <a:r>
              <a:rPr lang="en-US" altLang="ja-JP"/>
              <a:t>Time series -Sample37</a:t>
            </a:r>
            <a:endParaRPr lang="ja-JP" altLang="en-US"/>
          </a:p>
        </p:txBody>
      </p:sp>
      <p:pic>
        <p:nvPicPr>
          <p:cNvPr id="39939" name="図 2">
            <a:extLst>
              <a:ext uri="{FF2B5EF4-FFF2-40B4-BE49-F238E27FC236}">
                <a16:creationId xmlns:a16="http://schemas.microsoft.com/office/drawing/2014/main" id="{73483293-4C14-4329-B5A3-94737A658E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タイトル 1">
            <a:extLst>
              <a:ext uri="{FF2B5EF4-FFF2-40B4-BE49-F238E27FC236}">
                <a16:creationId xmlns:a16="http://schemas.microsoft.com/office/drawing/2014/main" id="{4D05C203-1692-4253-99C6-FA8B1E4E4FE0}"/>
              </a:ext>
            </a:extLst>
          </p:cNvPr>
          <p:cNvSpPr>
            <a:spLocks noGrp="1" noChangeArrowheads="1"/>
          </p:cNvSpPr>
          <p:nvPr>
            <p:ph type="title"/>
          </p:nvPr>
        </p:nvSpPr>
        <p:spPr/>
        <p:txBody>
          <a:bodyPr/>
          <a:lstStyle/>
          <a:p>
            <a:r>
              <a:rPr lang="en-US" altLang="ja-JP"/>
              <a:t>Time series -Sample38</a:t>
            </a:r>
            <a:endParaRPr lang="ja-JP" altLang="en-US"/>
          </a:p>
        </p:txBody>
      </p:sp>
      <p:pic>
        <p:nvPicPr>
          <p:cNvPr id="40963" name="図 2">
            <a:extLst>
              <a:ext uri="{FF2B5EF4-FFF2-40B4-BE49-F238E27FC236}">
                <a16:creationId xmlns:a16="http://schemas.microsoft.com/office/drawing/2014/main" id="{8A4BB231-B6C9-4DFE-9D5C-D4AE85084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タイトル 1">
            <a:extLst>
              <a:ext uri="{FF2B5EF4-FFF2-40B4-BE49-F238E27FC236}">
                <a16:creationId xmlns:a16="http://schemas.microsoft.com/office/drawing/2014/main" id="{C46183A6-840D-4FEB-8D1E-E1C0823FBB5F}"/>
              </a:ext>
            </a:extLst>
          </p:cNvPr>
          <p:cNvSpPr>
            <a:spLocks noGrp="1" noChangeArrowheads="1"/>
          </p:cNvSpPr>
          <p:nvPr>
            <p:ph type="title"/>
          </p:nvPr>
        </p:nvSpPr>
        <p:spPr/>
        <p:txBody>
          <a:bodyPr/>
          <a:lstStyle/>
          <a:p>
            <a:r>
              <a:rPr lang="en-US" altLang="ja-JP"/>
              <a:t>Time series -Sample39</a:t>
            </a:r>
            <a:endParaRPr lang="ja-JP" altLang="en-US"/>
          </a:p>
        </p:txBody>
      </p:sp>
      <p:pic>
        <p:nvPicPr>
          <p:cNvPr id="41987" name="図 2">
            <a:extLst>
              <a:ext uri="{FF2B5EF4-FFF2-40B4-BE49-F238E27FC236}">
                <a16:creationId xmlns:a16="http://schemas.microsoft.com/office/drawing/2014/main" id="{8C39AAF5-5745-42B0-83D1-2CE4E07DCB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EE04305-8066-45A0-9EAD-0ED2A9794615}"/>
              </a:ext>
            </a:extLst>
          </p:cNvPr>
          <p:cNvSpPr txBox="1"/>
          <p:nvPr/>
        </p:nvSpPr>
        <p:spPr>
          <a:xfrm>
            <a:off x="1180729" y="1127464"/>
            <a:ext cx="9401453" cy="2523768"/>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2. Relationship between changes in investment rate and changes in oxidized blood hemoglobin concentration (Scatter plot)</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Scatter plot of the magnitude of the variation in the investment rate (variance) and the change in the oxidized blood hemoglobin concentration (period mean) of all subject data. Three figures for each rostral part (ch3), dorsolateral part (ch7), and ventral lateral part (ch8).</a:t>
            </a:r>
          </a:p>
          <a:p>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3634657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タイトル 1">
            <a:extLst>
              <a:ext uri="{FF2B5EF4-FFF2-40B4-BE49-F238E27FC236}">
                <a16:creationId xmlns:a16="http://schemas.microsoft.com/office/drawing/2014/main" id="{64E89727-24AA-469C-80EC-5AC78302CDC8}"/>
              </a:ext>
            </a:extLst>
          </p:cNvPr>
          <p:cNvSpPr>
            <a:spLocks noGrp="1" noChangeArrowheads="1"/>
          </p:cNvSpPr>
          <p:nvPr>
            <p:ph type="title"/>
          </p:nvPr>
        </p:nvSpPr>
        <p:spPr/>
        <p:txBody>
          <a:bodyPr/>
          <a:lstStyle/>
          <a:p>
            <a:pPr eaLnBrk="1" hangingPunct="1"/>
            <a:r>
              <a:rPr lang="en-US" altLang="ja-JP"/>
              <a:t>Investment and Nirs ch1</a:t>
            </a:r>
            <a:endParaRPr lang="ja-JP" altLang="en-US"/>
          </a:p>
        </p:txBody>
      </p:sp>
      <p:pic>
        <p:nvPicPr>
          <p:cNvPr id="2051" name="図 2">
            <a:extLst>
              <a:ext uri="{FF2B5EF4-FFF2-40B4-BE49-F238E27FC236}">
                <a16:creationId xmlns:a16="http://schemas.microsoft.com/office/drawing/2014/main" id="{53FE5542-6D0E-442C-996C-2BACEA0DAC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タイトル 1">
            <a:extLst>
              <a:ext uri="{FF2B5EF4-FFF2-40B4-BE49-F238E27FC236}">
                <a16:creationId xmlns:a16="http://schemas.microsoft.com/office/drawing/2014/main" id="{DDADA69A-F52B-4B14-8899-E4C46A7792AF}"/>
              </a:ext>
            </a:extLst>
          </p:cNvPr>
          <p:cNvSpPr>
            <a:spLocks noGrp="1" noChangeArrowheads="1"/>
          </p:cNvSpPr>
          <p:nvPr>
            <p:ph type="title"/>
          </p:nvPr>
        </p:nvSpPr>
        <p:spPr/>
        <p:txBody>
          <a:bodyPr/>
          <a:lstStyle/>
          <a:p>
            <a:pPr eaLnBrk="1" hangingPunct="1"/>
            <a:r>
              <a:rPr lang="en-US" altLang="ja-JP"/>
              <a:t>Investment and Nirs ch7</a:t>
            </a:r>
            <a:endParaRPr lang="ja-JP" altLang="en-US"/>
          </a:p>
        </p:txBody>
      </p:sp>
      <p:pic>
        <p:nvPicPr>
          <p:cNvPr id="3075" name="図 2">
            <a:extLst>
              <a:ext uri="{FF2B5EF4-FFF2-40B4-BE49-F238E27FC236}">
                <a16:creationId xmlns:a16="http://schemas.microsoft.com/office/drawing/2014/main" id="{A605ECF7-5E51-4482-9EEF-33C188D396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タイトル 1">
            <a:extLst>
              <a:ext uri="{FF2B5EF4-FFF2-40B4-BE49-F238E27FC236}">
                <a16:creationId xmlns:a16="http://schemas.microsoft.com/office/drawing/2014/main" id="{2BA1C7E2-5F56-4F5A-A61B-542BFF2BABB1}"/>
              </a:ext>
            </a:extLst>
          </p:cNvPr>
          <p:cNvSpPr>
            <a:spLocks noGrp="1" noChangeArrowheads="1"/>
          </p:cNvSpPr>
          <p:nvPr>
            <p:ph type="title"/>
          </p:nvPr>
        </p:nvSpPr>
        <p:spPr/>
        <p:txBody>
          <a:bodyPr/>
          <a:lstStyle/>
          <a:p>
            <a:r>
              <a:rPr lang="en-US" altLang="ja-JP"/>
              <a:t>Investment and Nirs ch8</a:t>
            </a:r>
            <a:endParaRPr lang="ja-JP" altLang="en-US"/>
          </a:p>
        </p:txBody>
      </p:sp>
      <p:pic>
        <p:nvPicPr>
          <p:cNvPr id="4099" name="図 2">
            <a:extLst>
              <a:ext uri="{FF2B5EF4-FFF2-40B4-BE49-F238E27FC236}">
                <a16:creationId xmlns:a16="http://schemas.microsoft.com/office/drawing/2014/main" id="{5111B3CF-700D-4EB9-A8C0-5ADEA9ED2D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EE04305-8066-45A0-9EAD-0ED2A9794615}"/>
              </a:ext>
            </a:extLst>
          </p:cNvPr>
          <p:cNvSpPr txBox="1"/>
          <p:nvPr/>
        </p:nvSpPr>
        <p:spPr>
          <a:xfrm>
            <a:off x="1180729" y="1127464"/>
            <a:ext cx="9401453" cy="3139321"/>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3. Relationship between the information cost parameter λ in </a:t>
            </a:r>
            <a:r>
              <a:rPr lang="en-US" altLang="ja-JP" sz="2000" dirty="0" err="1">
                <a:latin typeface="Meiryo UI" panose="020B0604030504040204" pitchFamily="50" charset="-128"/>
                <a:ea typeface="Meiryo UI" panose="020B0604030504040204" pitchFamily="50" charset="-128"/>
              </a:rPr>
              <a:t>Matejka</a:t>
            </a:r>
            <a:r>
              <a:rPr lang="en-US" altLang="ja-JP" sz="2000" dirty="0">
                <a:latin typeface="Meiryo UI" panose="020B0604030504040204" pitchFamily="50" charset="-128"/>
                <a:ea typeface="Meiryo UI" panose="020B0604030504040204" pitchFamily="50" charset="-128"/>
              </a:rPr>
              <a:t> and McKay 2015 and the change in oxidized blood hemoglobin concentration (Scatter plot).</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Scatter plots of all subject data for the parameter λ estimated by fitting the </a:t>
            </a:r>
            <a:r>
              <a:rPr lang="en-US" altLang="ja-JP" sz="2000" dirty="0" err="1">
                <a:latin typeface="Meiryo UI" panose="020B0604030504040204" pitchFamily="50" charset="-128"/>
                <a:ea typeface="Meiryo UI" panose="020B0604030504040204" pitchFamily="50" charset="-128"/>
              </a:rPr>
              <a:t>Matejka</a:t>
            </a:r>
            <a:r>
              <a:rPr lang="en-US" altLang="ja-JP" sz="2000" dirty="0">
                <a:latin typeface="Meiryo UI" panose="020B0604030504040204" pitchFamily="50" charset="-128"/>
                <a:ea typeface="Meiryo UI" panose="020B0604030504040204" pitchFamily="50" charset="-128"/>
              </a:rPr>
              <a:t> and McKay 2015 model and the change in oxidized blood hemoglobin concentration (period mean). Three figures for each rostral part (ch3), dorsolateral part (ch7), and ventral lateral part (ch8).</a:t>
            </a:r>
          </a:p>
          <a:p>
            <a:r>
              <a:rPr lang="en-US" altLang="ja-JP" sz="2000" dirty="0">
                <a:latin typeface="Meiryo UI" panose="020B0604030504040204" pitchFamily="50" charset="-128"/>
                <a:ea typeface="Meiryo UI" panose="020B0604030504040204" pitchFamily="50" charset="-128"/>
              </a:rPr>
              <a:t> </a:t>
            </a:r>
          </a:p>
          <a:p>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6936838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タイトル 1">
            <a:extLst>
              <a:ext uri="{FF2B5EF4-FFF2-40B4-BE49-F238E27FC236}">
                <a16:creationId xmlns:a16="http://schemas.microsoft.com/office/drawing/2014/main" id="{39E6E651-1D46-432E-B977-85479FD47759}"/>
              </a:ext>
            </a:extLst>
          </p:cNvPr>
          <p:cNvSpPr>
            <a:spLocks noGrp="1" noChangeArrowheads="1"/>
          </p:cNvSpPr>
          <p:nvPr>
            <p:ph type="title"/>
          </p:nvPr>
        </p:nvSpPr>
        <p:spPr/>
        <p:txBody>
          <a:bodyPr/>
          <a:lstStyle/>
          <a:p>
            <a:pPr eaLnBrk="1" hangingPunct="1"/>
            <a:r>
              <a:rPr lang="en-US" altLang="ja-JP"/>
              <a:t>Ramda and Nirs normalizeddiff0periodbase</a:t>
            </a:r>
            <a:endParaRPr lang="ja-JP" altLang="en-US"/>
          </a:p>
        </p:txBody>
      </p:sp>
      <p:pic>
        <p:nvPicPr>
          <p:cNvPr id="2051" name="図 2">
            <a:extLst>
              <a:ext uri="{FF2B5EF4-FFF2-40B4-BE49-F238E27FC236}">
                <a16:creationId xmlns:a16="http://schemas.microsoft.com/office/drawing/2014/main" id="{0DBC81CF-D63A-44AE-81AF-EB8278F553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タイトル 1">
            <a:extLst>
              <a:ext uri="{FF2B5EF4-FFF2-40B4-BE49-F238E27FC236}">
                <a16:creationId xmlns:a16="http://schemas.microsoft.com/office/drawing/2014/main" id="{22F62FF3-1A37-4E8C-BFC0-3FE45CD64C87}"/>
              </a:ext>
            </a:extLst>
          </p:cNvPr>
          <p:cNvSpPr>
            <a:spLocks noGrp="1" noChangeArrowheads="1"/>
          </p:cNvSpPr>
          <p:nvPr>
            <p:ph type="title"/>
          </p:nvPr>
        </p:nvSpPr>
        <p:spPr/>
        <p:txBody>
          <a:bodyPr/>
          <a:lstStyle/>
          <a:p>
            <a:pPr eaLnBrk="1" hangingPunct="1"/>
            <a:r>
              <a:rPr lang="en-US" altLang="ja-JP"/>
              <a:t>Ramda and Nirs normalizeddiff0periodbase</a:t>
            </a:r>
            <a:endParaRPr lang="ja-JP" altLang="en-US"/>
          </a:p>
        </p:txBody>
      </p:sp>
      <p:pic>
        <p:nvPicPr>
          <p:cNvPr id="3075" name="図 2">
            <a:extLst>
              <a:ext uri="{FF2B5EF4-FFF2-40B4-BE49-F238E27FC236}">
                <a16:creationId xmlns:a16="http://schemas.microsoft.com/office/drawing/2014/main" id="{63096F4F-2856-4978-81D0-852E17CB5D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タイトル 1">
            <a:extLst>
              <a:ext uri="{FF2B5EF4-FFF2-40B4-BE49-F238E27FC236}">
                <a16:creationId xmlns:a16="http://schemas.microsoft.com/office/drawing/2014/main" id="{49F5E878-8A07-4CEC-B3A1-D3C5420F6433}"/>
              </a:ext>
            </a:extLst>
          </p:cNvPr>
          <p:cNvSpPr>
            <a:spLocks noGrp="1" noChangeArrowheads="1"/>
          </p:cNvSpPr>
          <p:nvPr>
            <p:ph type="title"/>
          </p:nvPr>
        </p:nvSpPr>
        <p:spPr/>
        <p:txBody>
          <a:bodyPr/>
          <a:lstStyle/>
          <a:p>
            <a:r>
              <a:rPr lang="en-US" altLang="ja-JP"/>
              <a:t>Time series -Sample2</a:t>
            </a:r>
            <a:endParaRPr lang="ja-JP" altLang="en-US"/>
          </a:p>
        </p:txBody>
      </p:sp>
      <p:pic>
        <p:nvPicPr>
          <p:cNvPr id="4099" name="図 2">
            <a:extLst>
              <a:ext uri="{FF2B5EF4-FFF2-40B4-BE49-F238E27FC236}">
                <a16:creationId xmlns:a16="http://schemas.microsoft.com/office/drawing/2014/main" id="{E523C69C-15BF-468F-B8B5-F98159568B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タイトル 1">
            <a:extLst>
              <a:ext uri="{FF2B5EF4-FFF2-40B4-BE49-F238E27FC236}">
                <a16:creationId xmlns:a16="http://schemas.microsoft.com/office/drawing/2014/main" id="{82C9B418-E42E-4FBE-8E1B-2B396126865E}"/>
              </a:ext>
            </a:extLst>
          </p:cNvPr>
          <p:cNvSpPr>
            <a:spLocks noGrp="1" noChangeArrowheads="1"/>
          </p:cNvSpPr>
          <p:nvPr>
            <p:ph type="title"/>
          </p:nvPr>
        </p:nvSpPr>
        <p:spPr/>
        <p:txBody>
          <a:bodyPr/>
          <a:lstStyle/>
          <a:p>
            <a:r>
              <a:rPr lang="en-US" altLang="ja-JP"/>
              <a:t>Ramda and Nirs normalizeddiff0periodbase</a:t>
            </a:r>
            <a:endParaRPr lang="ja-JP" altLang="en-US"/>
          </a:p>
        </p:txBody>
      </p:sp>
      <p:pic>
        <p:nvPicPr>
          <p:cNvPr id="4099" name="図 2">
            <a:extLst>
              <a:ext uri="{FF2B5EF4-FFF2-40B4-BE49-F238E27FC236}">
                <a16:creationId xmlns:a16="http://schemas.microsoft.com/office/drawing/2014/main" id="{10C9AF51-FC45-4855-A773-A2BA41E855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EE04305-8066-45A0-9EAD-0ED2A9794615}"/>
              </a:ext>
            </a:extLst>
          </p:cNvPr>
          <p:cNvSpPr txBox="1"/>
          <p:nvPr/>
        </p:nvSpPr>
        <p:spPr>
          <a:xfrm>
            <a:off x="1180729" y="1127464"/>
            <a:ext cx="9401453" cy="3754874"/>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4. Relationship between the information cost parameter λ in </a:t>
            </a:r>
            <a:r>
              <a:rPr lang="en-US" altLang="ja-JP" sz="2000" dirty="0" err="1">
                <a:latin typeface="Meiryo UI" panose="020B0604030504040204" pitchFamily="50" charset="-128"/>
                <a:ea typeface="Meiryo UI" panose="020B0604030504040204" pitchFamily="50" charset="-128"/>
              </a:rPr>
              <a:t>Matejka</a:t>
            </a:r>
            <a:r>
              <a:rPr lang="en-US" altLang="ja-JP" sz="2000" dirty="0">
                <a:latin typeface="Meiryo UI" panose="020B0604030504040204" pitchFamily="50" charset="-128"/>
                <a:ea typeface="Meiryo UI" panose="020B0604030504040204" pitchFamily="50" charset="-128"/>
              </a:rPr>
              <a:t> and McKay 2015 and the change in oxidized blood hemoglobin concentration (Quantile analysis)</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The results are divided into quartiles according to the magnitude of the estimated parameter value λ, and the mean value of the change in blood hemoglobin concentration for each quartile is shown. Results for the second and third quartiles are analyzed. From left to right, the mean change in oxidized blood hemoglobin concentration in the rostral (ch3), dorsolateral (ch7), and ventral (ch8) regions are shown in each figure.</a:t>
            </a:r>
          </a:p>
          <a:p>
            <a:r>
              <a:rPr lang="en-US" altLang="ja-JP" sz="2000" dirty="0">
                <a:latin typeface="Meiryo UI" panose="020B0604030504040204" pitchFamily="50" charset="-128"/>
                <a:ea typeface="Meiryo UI" panose="020B0604030504040204" pitchFamily="50" charset="-128"/>
              </a:rPr>
              <a:t> </a:t>
            </a:r>
          </a:p>
          <a:p>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7470742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タイトル 1">
            <a:extLst>
              <a:ext uri="{FF2B5EF4-FFF2-40B4-BE49-F238E27FC236}">
                <a16:creationId xmlns:a16="http://schemas.microsoft.com/office/drawing/2014/main" id="{A7BE300A-4BEB-4F95-A757-A5EAB3D6811B}"/>
              </a:ext>
            </a:extLst>
          </p:cNvPr>
          <p:cNvSpPr>
            <a:spLocks noGrp="1" noChangeArrowheads="1"/>
          </p:cNvSpPr>
          <p:nvPr>
            <p:ph type="title"/>
          </p:nvPr>
        </p:nvSpPr>
        <p:spPr/>
        <p:txBody>
          <a:bodyPr/>
          <a:lstStyle/>
          <a:p>
            <a:r>
              <a:rPr lang="en-US" altLang="ja-JP" dirty="0"/>
              <a:t>Div2 (dichotomous)- </a:t>
            </a:r>
            <a:r>
              <a:rPr lang="en-US" altLang="ja-JP" dirty="0" err="1"/>
              <a:t>Nirs</a:t>
            </a:r>
            <a:r>
              <a:rPr lang="en-US" altLang="ja-JP" dirty="0"/>
              <a:t> vs </a:t>
            </a:r>
            <a:r>
              <a:rPr lang="en-US" altLang="ja-JP" dirty="0" err="1"/>
              <a:t>Ramda</a:t>
            </a:r>
            <a:endParaRPr lang="ja-JP" altLang="en-US" dirty="0"/>
          </a:p>
        </p:txBody>
      </p:sp>
      <p:pic>
        <p:nvPicPr>
          <p:cNvPr id="2051" name="図 2">
            <a:extLst>
              <a:ext uri="{FF2B5EF4-FFF2-40B4-BE49-F238E27FC236}">
                <a16:creationId xmlns:a16="http://schemas.microsoft.com/office/drawing/2014/main" id="{55C15E71-E993-4DE7-8176-416AACCB5C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タイトル 1">
            <a:extLst>
              <a:ext uri="{FF2B5EF4-FFF2-40B4-BE49-F238E27FC236}">
                <a16:creationId xmlns:a16="http://schemas.microsoft.com/office/drawing/2014/main" id="{12D5551D-8609-41DC-A992-8D6748B9D091}"/>
              </a:ext>
            </a:extLst>
          </p:cNvPr>
          <p:cNvSpPr>
            <a:spLocks noGrp="1" noChangeArrowheads="1"/>
          </p:cNvSpPr>
          <p:nvPr>
            <p:ph type="title"/>
          </p:nvPr>
        </p:nvSpPr>
        <p:spPr/>
        <p:txBody>
          <a:bodyPr/>
          <a:lstStyle/>
          <a:p>
            <a:r>
              <a:rPr lang="en-US" altLang="ja-JP" dirty="0"/>
              <a:t>Div3 (trichotomous)- - </a:t>
            </a:r>
            <a:r>
              <a:rPr lang="en-US" altLang="ja-JP" dirty="0" err="1"/>
              <a:t>Nirs</a:t>
            </a:r>
            <a:r>
              <a:rPr lang="en-US" altLang="ja-JP" dirty="0"/>
              <a:t> vs </a:t>
            </a:r>
            <a:r>
              <a:rPr lang="en-US" altLang="ja-JP" dirty="0" err="1"/>
              <a:t>Ramda</a:t>
            </a:r>
            <a:endParaRPr lang="ja-JP" altLang="en-US" dirty="0"/>
          </a:p>
        </p:txBody>
      </p:sp>
      <p:pic>
        <p:nvPicPr>
          <p:cNvPr id="3075" name="図 2">
            <a:extLst>
              <a:ext uri="{FF2B5EF4-FFF2-40B4-BE49-F238E27FC236}">
                <a16:creationId xmlns:a16="http://schemas.microsoft.com/office/drawing/2014/main" id="{6D68920D-53FC-47A2-9A47-A323C50C4B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タイトル 1">
            <a:extLst>
              <a:ext uri="{FF2B5EF4-FFF2-40B4-BE49-F238E27FC236}">
                <a16:creationId xmlns:a16="http://schemas.microsoft.com/office/drawing/2014/main" id="{12D5551D-8609-41DC-A992-8D6748B9D091}"/>
              </a:ext>
            </a:extLst>
          </p:cNvPr>
          <p:cNvSpPr>
            <a:spLocks noGrp="1" noChangeArrowheads="1"/>
          </p:cNvSpPr>
          <p:nvPr>
            <p:ph type="title"/>
          </p:nvPr>
        </p:nvSpPr>
        <p:spPr/>
        <p:txBody>
          <a:bodyPr/>
          <a:lstStyle/>
          <a:p>
            <a:r>
              <a:rPr lang="en-US" altLang="ja-JP" dirty="0"/>
              <a:t>ANOVA - </a:t>
            </a:r>
            <a:r>
              <a:rPr lang="en-US" altLang="ja-JP" dirty="0" err="1"/>
              <a:t>Nirs</a:t>
            </a:r>
            <a:r>
              <a:rPr lang="en-US" altLang="ja-JP" dirty="0"/>
              <a:t> vs </a:t>
            </a:r>
            <a:r>
              <a:rPr lang="en-US" altLang="ja-JP" dirty="0" err="1"/>
              <a:t>Ramda</a:t>
            </a:r>
            <a:endParaRPr lang="ja-JP" altLang="en-US" dirty="0"/>
          </a:p>
        </p:txBody>
      </p:sp>
      <p:graphicFrame>
        <p:nvGraphicFramePr>
          <p:cNvPr id="4" name="表 3">
            <a:extLst>
              <a:ext uri="{FF2B5EF4-FFF2-40B4-BE49-F238E27FC236}">
                <a16:creationId xmlns:a16="http://schemas.microsoft.com/office/drawing/2014/main" id="{E8105981-F222-493F-B739-60540F099FCE}"/>
              </a:ext>
            </a:extLst>
          </p:cNvPr>
          <p:cNvGraphicFramePr>
            <a:graphicFrameLocks noGrp="1"/>
          </p:cNvGraphicFramePr>
          <p:nvPr>
            <p:extLst>
              <p:ext uri="{D42A27DB-BD31-4B8C-83A1-F6EECF244321}">
                <p14:modId xmlns:p14="http://schemas.microsoft.com/office/powerpoint/2010/main" val="1843924722"/>
              </p:ext>
            </p:extLst>
          </p:nvPr>
        </p:nvGraphicFramePr>
        <p:xfrm>
          <a:off x="2405849" y="3643968"/>
          <a:ext cx="6026952" cy="1922331"/>
        </p:xfrm>
        <a:graphic>
          <a:graphicData uri="http://schemas.openxmlformats.org/drawingml/2006/table">
            <a:tbl>
              <a:tblPr firstRow="1" firstCol="1" bandRow="1"/>
              <a:tblGrid>
                <a:gridCol w="1506738">
                  <a:extLst>
                    <a:ext uri="{9D8B030D-6E8A-4147-A177-3AD203B41FA5}">
                      <a16:colId xmlns:a16="http://schemas.microsoft.com/office/drawing/2014/main" val="2077931016"/>
                    </a:ext>
                  </a:extLst>
                </a:gridCol>
                <a:gridCol w="1506738">
                  <a:extLst>
                    <a:ext uri="{9D8B030D-6E8A-4147-A177-3AD203B41FA5}">
                      <a16:colId xmlns:a16="http://schemas.microsoft.com/office/drawing/2014/main" val="681569490"/>
                    </a:ext>
                  </a:extLst>
                </a:gridCol>
                <a:gridCol w="1506738">
                  <a:extLst>
                    <a:ext uri="{9D8B030D-6E8A-4147-A177-3AD203B41FA5}">
                      <a16:colId xmlns:a16="http://schemas.microsoft.com/office/drawing/2014/main" val="1898307795"/>
                    </a:ext>
                  </a:extLst>
                </a:gridCol>
                <a:gridCol w="1506738">
                  <a:extLst>
                    <a:ext uri="{9D8B030D-6E8A-4147-A177-3AD203B41FA5}">
                      <a16:colId xmlns:a16="http://schemas.microsoft.com/office/drawing/2014/main" val="1495438067"/>
                    </a:ext>
                  </a:extLst>
                </a:gridCol>
              </a:tblGrid>
              <a:tr h="640777">
                <a:tc>
                  <a:txBody>
                    <a:bodyPr/>
                    <a:lstStyle/>
                    <a:p>
                      <a:endParaRPr lang="ja-JP" sz="2000" kern="100" dirty="0">
                        <a:effectLst/>
                        <a:latin typeface="DengXian" panose="02010600030101010101" pitchFamily="2" charset="-122"/>
                        <a:ea typeface="DengXian" panose="02010600030101010101" pitchFamily="2" charset="-122"/>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CH3</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CH7</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CH8</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99611242"/>
                  </a:ext>
                </a:extLst>
              </a:tr>
              <a:tr h="640777">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DIV2</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a:effectLst/>
                          <a:latin typeface="Times New Roman" panose="02020603050405020304" pitchFamily="18" charset="0"/>
                          <a:ea typeface="DengXian" panose="02010600030101010101" pitchFamily="2" charset="-122"/>
                          <a:cs typeface="Times New Roman" panose="02020603050405020304" pitchFamily="18" charset="0"/>
                        </a:rPr>
                        <a:t>0.055078077</a:t>
                      </a:r>
                      <a:endParaRPr lang="ja-JP" sz="20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a:effectLst/>
                          <a:latin typeface="Times New Roman" panose="02020603050405020304" pitchFamily="18" charset="0"/>
                          <a:ea typeface="DengXian" panose="02010600030101010101" pitchFamily="2" charset="-122"/>
                          <a:cs typeface="Times New Roman" panose="02020603050405020304" pitchFamily="18" charset="0"/>
                        </a:rPr>
                        <a:t>0.049278375</a:t>
                      </a:r>
                      <a:endParaRPr lang="ja-JP" sz="20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0.003586634</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1362605"/>
                  </a:ext>
                </a:extLst>
              </a:tr>
              <a:tr h="640777">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DIV3</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0.307994488</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a:effectLst/>
                          <a:latin typeface="Times New Roman" panose="02020603050405020304" pitchFamily="18" charset="0"/>
                          <a:ea typeface="DengXian" panose="02010600030101010101" pitchFamily="2" charset="-122"/>
                          <a:cs typeface="Times New Roman" panose="02020603050405020304" pitchFamily="18" charset="0"/>
                        </a:rPr>
                        <a:t>0.096222572</a:t>
                      </a:r>
                      <a:endParaRPr lang="ja-JP" sz="20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a:effectLst/>
                          <a:latin typeface="Times New Roman" panose="02020603050405020304" pitchFamily="18" charset="0"/>
                          <a:ea typeface="DengXian" panose="02010600030101010101" pitchFamily="2" charset="-122"/>
                          <a:cs typeface="Times New Roman" panose="02020603050405020304" pitchFamily="18" charset="0"/>
                        </a:rPr>
                        <a:t>0.004197854</a:t>
                      </a:r>
                      <a:endParaRPr lang="ja-JP" sz="20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68179752"/>
                  </a:ext>
                </a:extLst>
              </a:tr>
            </a:tbl>
          </a:graphicData>
        </a:graphic>
      </p:graphicFrame>
      <p:sp>
        <p:nvSpPr>
          <p:cNvPr id="7" name="テキスト ボックス 6">
            <a:extLst>
              <a:ext uri="{FF2B5EF4-FFF2-40B4-BE49-F238E27FC236}">
                <a16:creationId xmlns:a16="http://schemas.microsoft.com/office/drawing/2014/main" id="{57624442-1CCD-49A9-9D75-5D843DC4B456}"/>
              </a:ext>
            </a:extLst>
          </p:cNvPr>
          <p:cNvSpPr txBox="1"/>
          <p:nvPr/>
        </p:nvSpPr>
        <p:spPr>
          <a:xfrm>
            <a:off x="1180729" y="1633499"/>
            <a:ext cx="8877671" cy="2215991"/>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Summary of the P-values in the F-test for the one-factor ANOVA.</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The P-value is relatively small, indicating that there is a difference in the concentration of oxidized hemoglobin in the populations divided by quartiles.</a:t>
            </a:r>
          </a:p>
          <a:p>
            <a:r>
              <a:rPr lang="en-US" altLang="ja-JP" sz="2000" dirty="0">
                <a:latin typeface="Meiryo UI" panose="020B0604030504040204" pitchFamily="50" charset="-128"/>
                <a:ea typeface="Meiryo UI" panose="020B0604030504040204" pitchFamily="50" charset="-128"/>
              </a:rPr>
              <a:t> </a:t>
            </a:r>
          </a:p>
          <a:p>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80771116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EE04305-8066-45A0-9EAD-0ED2A9794615}"/>
              </a:ext>
            </a:extLst>
          </p:cNvPr>
          <p:cNvSpPr txBox="1"/>
          <p:nvPr/>
        </p:nvSpPr>
        <p:spPr>
          <a:xfrm>
            <a:off x="1180729" y="1127464"/>
            <a:ext cx="9401453" cy="3139321"/>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5. Relationship between the Kalman gain parameter κ in Sims 2003 and the change in oxidized blood hemoglobin concentration (Scatter plot).</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Scatter plots of all subjects' data for the parameter κ estimated by fitting the Sims 2003 model (here we used the best-fit Model 6) and the change in oxidized blood hemoglobin concentration (period mean). Three figures for each rostral part (ch3), dorsolateral part (ch7), and ventral lateral part (ch8).</a:t>
            </a:r>
          </a:p>
          <a:p>
            <a:r>
              <a:rPr lang="en-US" altLang="ja-JP" sz="2000" dirty="0">
                <a:latin typeface="Meiryo UI" panose="020B0604030504040204" pitchFamily="50" charset="-128"/>
                <a:ea typeface="Meiryo UI" panose="020B0604030504040204" pitchFamily="50" charset="-128"/>
              </a:rPr>
              <a:t> </a:t>
            </a:r>
          </a:p>
          <a:p>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0324555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タイトル 1">
            <a:extLst>
              <a:ext uri="{FF2B5EF4-FFF2-40B4-BE49-F238E27FC236}">
                <a16:creationId xmlns:a16="http://schemas.microsoft.com/office/drawing/2014/main" id="{58842EF7-CC2D-44A5-8816-96B43E813A94}"/>
              </a:ext>
            </a:extLst>
          </p:cNvPr>
          <p:cNvSpPr>
            <a:spLocks noGrp="1" noChangeArrowheads="1"/>
          </p:cNvSpPr>
          <p:nvPr>
            <p:ph type="title"/>
          </p:nvPr>
        </p:nvSpPr>
        <p:spPr/>
        <p:txBody>
          <a:bodyPr/>
          <a:lstStyle/>
          <a:p>
            <a:pPr eaLnBrk="1" hangingPunct="1"/>
            <a:r>
              <a:rPr lang="en-US" altLang="ja-JP"/>
              <a:t>Kappa and Nirs normalizeddiff0periodbase</a:t>
            </a:r>
            <a:endParaRPr lang="ja-JP" altLang="en-US"/>
          </a:p>
        </p:txBody>
      </p:sp>
      <p:pic>
        <p:nvPicPr>
          <p:cNvPr id="2051" name="図 2">
            <a:extLst>
              <a:ext uri="{FF2B5EF4-FFF2-40B4-BE49-F238E27FC236}">
                <a16:creationId xmlns:a16="http://schemas.microsoft.com/office/drawing/2014/main" id="{CC4E546E-40F4-45F1-9649-6F007C209A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タイトル 1">
            <a:extLst>
              <a:ext uri="{FF2B5EF4-FFF2-40B4-BE49-F238E27FC236}">
                <a16:creationId xmlns:a16="http://schemas.microsoft.com/office/drawing/2014/main" id="{FD3C922A-F45C-4C00-A063-61305C1F9BA2}"/>
              </a:ext>
            </a:extLst>
          </p:cNvPr>
          <p:cNvSpPr>
            <a:spLocks noGrp="1" noChangeArrowheads="1"/>
          </p:cNvSpPr>
          <p:nvPr>
            <p:ph type="title"/>
          </p:nvPr>
        </p:nvSpPr>
        <p:spPr/>
        <p:txBody>
          <a:bodyPr/>
          <a:lstStyle/>
          <a:p>
            <a:pPr eaLnBrk="1" hangingPunct="1"/>
            <a:r>
              <a:rPr lang="en-US" altLang="ja-JP"/>
              <a:t>Kappa and Nirs normalizeddiff0periodbase</a:t>
            </a:r>
            <a:endParaRPr lang="ja-JP" altLang="en-US"/>
          </a:p>
        </p:txBody>
      </p:sp>
      <p:pic>
        <p:nvPicPr>
          <p:cNvPr id="3075" name="図 2">
            <a:extLst>
              <a:ext uri="{FF2B5EF4-FFF2-40B4-BE49-F238E27FC236}">
                <a16:creationId xmlns:a16="http://schemas.microsoft.com/office/drawing/2014/main" id="{A2B386C8-F423-4103-AD13-E575CD1A91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タイトル 1">
            <a:extLst>
              <a:ext uri="{FF2B5EF4-FFF2-40B4-BE49-F238E27FC236}">
                <a16:creationId xmlns:a16="http://schemas.microsoft.com/office/drawing/2014/main" id="{E7EBE7CD-F5D4-4DD1-8B9A-FFA537C5ACAD}"/>
              </a:ext>
            </a:extLst>
          </p:cNvPr>
          <p:cNvSpPr>
            <a:spLocks noGrp="1" noChangeArrowheads="1"/>
          </p:cNvSpPr>
          <p:nvPr>
            <p:ph type="title"/>
          </p:nvPr>
        </p:nvSpPr>
        <p:spPr/>
        <p:txBody>
          <a:bodyPr/>
          <a:lstStyle/>
          <a:p>
            <a:r>
              <a:rPr lang="en-US" altLang="ja-JP"/>
              <a:t>Kappa and Nirs normalizeddiff0periodbase</a:t>
            </a:r>
            <a:endParaRPr lang="ja-JP" altLang="en-US"/>
          </a:p>
        </p:txBody>
      </p:sp>
      <p:pic>
        <p:nvPicPr>
          <p:cNvPr id="4099" name="図 2">
            <a:extLst>
              <a:ext uri="{FF2B5EF4-FFF2-40B4-BE49-F238E27FC236}">
                <a16:creationId xmlns:a16="http://schemas.microsoft.com/office/drawing/2014/main" id="{B0B2EBED-C77E-4718-B44D-1EECA0638D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EE04305-8066-45A0-9EAD-0ED2A9794615}"/>
              </a:ext>
            </a:extLst>
          </p:cNvPr>
          <p:cNvSpPr txBox="1"/>
          <p:nvPr/>
        </p:nvSpPr>
        <p:spPr>
          <a:xfrm>
            <a:off x="1180729" y="1127464"/>
            <a:ext cx="9401453" cy="3754874"/>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6. Relationship between the Kalman gain parameter κ in Sims 2003 and the change in oxidized blood hemoglobin concentration (Quantile analysis)</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The results are divided into quartiles according to the magnitude of the estimated parameter value κ, and the mean value of the change in blood hemoglobin concentration for each quartile is shown. Results for the second and third quartiles are analyzed. From left to right, the mean change in oxidized blood hemoglobin concentration in the rostral (ch3), dorsolateral (ch7), and ventral (ch8) regions are shown in each figure.</a:t>
            </a:r>
          </a:p>
          <a:p>
            <a:r>
              <a:rPr lang="en-US" altLang="ja-JP" sz="2000" dirty="0">
                <a:latin typeface="Meiryo UI" panose="020B0604030504040204" pitchFamily="50" charset="-128"/>
                <a:ea typeface="Meiryo UI" panose="020B0604030504040204" pitchFamily="50" charset="-128"/>
              </a:rPr>
              <a:t> </a:t>
            </a:r>
          </a:p>
          <a:p>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781373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タイトル 1">
            <a:extLst>
              <a:ext uri="{FF2B5EF4-FFF2-40B4-BE49-F238E27FC236}">
                <a16:creationId xmlns:a16="http://schemas.microsoft.com/office/drawing/2014/main" id="{3BB20B66-3118-4218-A573-ADC6C99271EE}"/>
              </a:ext>
            </a:extLst>
          </p:cNvPr>
          <p:cNvSpPr>
            <a:spLocks noGrp="1" noChangeArrowheads="1"/>
          </p:cNvSpPr>
          <p:nvPr>
            <p:ph type="title"/>
          </p:nvPr>
        </p:nvSpPr>
        <p:spPr/>
        <p:txBody>
          <a:bodyPr/>
          <a:lstStyle/>
          <a:p>
            <a:r>
              <a:rPr lang="en-US" altLang="ja-JP"/>
              <a:t>Time series -Sample3</a:t>
            </a:r>
            <a:endParaRPr lang="ja-JP" altLang="en-US"/>
          </a:p>
        </p:txBody>
      </p:sp>
      <p:pic>
        <p:nvPicPr>
          <p:cNvPr id="5123" name="図 2">
            <a:extLst>
              <a:ext uri="{FF2B5EF4-FFF2-40B4-BE49-F238E27FC236}">
                <a16:creationId xmlns:a16="http://schemas.microsoft.com/office/drawing/2014/main" id="{E5D53936-B19A-4332-A4F7-3ADE9939D6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タイトル 1">
            <a:extLst>
              <a:ext uri="{FF2B5EF4-FFF2-40B4-BE49-F238E27FC236}">
                <a16:creationId xmlns:a16="http://schemas.microsoft.com/office/drawing/2014/main" id="{13E616E0-43EC-4F08-AAA8-E18462740F78}"/>
              </a:ext>
            </a:extLst>
          </p:cNvPr>
          <p:cNvSpPr>
            <a:spLocks noGrp="1" noChangeArrowheads="1"/>
          </p:cNvSpPr>
          <p:nvPr>
            <p:ph type="title"/>
          </p:nvPr>
        </p:nvSpPr>
        <p:spPr/>
        <p:txBody>
          <a:bodyPr/>
          <a:lstStyle/>
          <a:p>
            <a:r>
              <a:rPr lang="en-US" altLang="ja-JP"/>
              <a:t>Div2- Nirs vs Kappa</a:t>
            </a:r>
            <a:endParaRPr lang="ja-JP" altLang="en-US"/>
          </a:p>
        </p:txBody>
      </p:sp>
      <p:pic>
        <p:nvPicPr>
          <p:cNvPr id="4099" name="図 2">
            <a:extLst>
              <a:ext uri="{FF2B5EF4-FFF2-40B4-BE49-F238E27FC236}">
                <a16:creationId xmlns:a16="http://schemas.microsoft.com/office/drawing/2014/main" id="{2B635EAA-78D1-425F-8E03-5AE4DFA45B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タイトル 1">
            <a:extLst>
              <a:ext uri="{FF2B5EF4-FFF2-40B4-BE49-F238E27FC236}">
                <a16:creationId xmlns:a16="http://schemas.microsoft.com/office/drawing/2014/main" id="{46D1AC56-141D-409E-8D05-355F86CD3913}"/>
              </a:ext>
            </a:extLst>
          </p:cNvPr>
          <p:cNvSpPr>
            <a:spLocks noGrp="1" noChangeArrowheads="1"/>
          </p:cNvSpPr>
          <p:nvPr>
            <p:ph type="title"/>
          </p:nvPr>
        </p:nvSpPr>
        <p:spPr/>
        <p:txBody>
          <a:bodyPr/>
          <a:lstStyle/>
          <a:p>
            <a:r>
              <a:rPr lang="en-US" altLang="ja-JP"/>
              <a:t>Div3- Nirs vs Kappa</a:t>
            </a:r>
            <a:endParaRPr lang="ja-JP" altLang="en-US"/>
          </a:p>
        </p:txBody>
      </p:sp>
      <p:pic>
        <p:nvPicPr>
          <p:cNvPr id="5123" name="図 2">
            <a:extLst>
              <a:ext uri="{FF2B5EF4-FFF2-40B4-BE49-F238E27FC236}">
                <a16:creationId xmlns:a16="http://schemas.microsoft.com/office/drawing/2014/main" id="{D7E2F765-7C4B-4D74-A63C-8C90D51606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タイトル 1">
            <a:extLst>
              <a:ext uri="{FF2B5EF4-FFF2-40B4-BE49-F238E27FC236}">
                <a16:creationId xmlns:a16="http://schemas.microsoft.com/office/drawing/2014/main" id="{12D5551D-8609-41DC-A992-8D6748B9D091}"/>
              </a:ext>
            </a:extLst>
          </p:cNvPr>
          <p:cNvSpPr>
            <a:spLocks noGrp="1" noChangeArrowheads="1"/>
          </p:cNvSpPr>
          <p:nvPr>
            <p:ph type="title"/>
          </p:nvPr>
        </p:nvSpPr>
        <p:spPr/>
        <p:txBody>
          <a:bodyPr/>
          <a:lstStyle/>
          <a:p>
            <a:r>
              <a:rPr lang="en-US" altLang="ja-JP" dirty="0"/>
              <a:t>ANOVA - </a:t>
            </a:r>
            <a:r>
              <a:rPr lang="en-US" altLang="ja-JP" dirty="0" err="1"/>
              <a:t>Nirs</a:t>
            </a:r>
            <a:r>
              <a:rPr lang="en-US" altLang="ja-JP" dirty="0"/>
              <a:t> vs Kappa</a:t>
            </a:r>
            <a:endParaRPr lang="ja-JP" altLang="en-US" dirty="0"/>
          </a:p>
        </p:txBody>
      </p:sp>
      <p:sp>
        <p:nvSpPr>
          <p:cNvPr id="7" name="テキスト ボックス 6">
            <a:extLst>
              <a:ext uri="{FF2B5EF4-FFF2-40B4-BE49-F238E27FC236}">
                <a16:creationId xmlns:a16="http://schemas.microsoft.com/office/drawing/2014/main" id="{57624442-1CCD-49A9-9D75-5D843DC4B456}"/>
              </a:ext>
            </a:extLst>
          </p:cNvPr>
          <p:cNvSpPr txBox="1"/>
          <p:nvPr/>
        </p:nvSpPr>
        <p:spPr>
          <a:xfrm>
            <a:off x="1180729" y="1624621"/>
            <a:ext cx="8877671" cy="1908215"/>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Summary of the P-values in the F-test for the one-factor ANOVA.</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The P-values are relatively large, indicating that the differences in the oxidized hemoglobin concentrations of the populations divided by quartiles are not significant. </a:t>
            </a:r>
          </a:p>
          <a:p>
            <a:endParaRPr kumimoji="1" lang="ja-JP" altLang="en-US" dirty="0">
              <a:latin typeface="Meiryo UI" panose="020B0604030504040204" pitchFamily="50" charset="-128"/>
              <a:ea typeface="Meiryo UI" panose="020B0604030504040204" pitchFamily="50" charset="-128"/>
            </a:endParaRPr>
          </a:p>
        </p:txBody>
      </p:sp>
      <p:graphicFrame>
        <p:nvGraphicFramePr>
          <p:cNvPr id="2" name="表 1">
            <a:extLst>
              <a:ext uri="{FF2B5EF4-FFF2-40B4-BE49-F238E27FC236}">
                <a16:creationId xmlns:a16="http://schemas.microsoft.com/office/drawing/2014/main" id="{E95AA99F-134A-4822-8E96-D36EC11108F5}"/>
              </a:ext>
            </a:extLst>
          </p:cNvPr>
          <p:cNvGraphicFramePr>
            <a:graphicFrameLocks noGrp="1"/>
          </p:cNvGraphicFramePr>
          <p:nvPr>
            <p:extLst>
              <p:ext uri="{D42A27DB-BD31-4B8C-83A1-F6EECF244321}">
                <p14:modId xmlns:p14="http://schemas.microsoft.com/office/powerpoint/2010/main" val="1194881328"/>
              </p:ext>
            </p:extLst>
          </p:nvPr>
        </p:nvGraphicFramePr>
        <p:xfrm>
          <a:off x="2405848" y="3635091"/>
          <a:ext cx="6026952" cy="2108763"/>
        </p:xfrm>
        <a:graphic>
          <a:graphicData uri="http://schemas.openxmlformats.org/drawingml/2006/table">
            <a:tbl>
              <a:tblPr firstRow="1" firstCol="1" bandRow="1"/>
              <a:tblGrid>
                <a:gridCol w="1506738">
                  <a:extLst>
                    <a:ext uri="{9D8B030D-6E8A-4147-A177-3AD203B41FA5}">
                      <a16:colId xmlns:a16="http://schemas.microsoft.com/office/drawing/2014/main" val="1858552850"/>
                    </a:ext>
                  </a:extLst>
                </a:gridCol>
                <a:gridCol w="1506738">
                  <a:extLst>
                    <a:ext uri="{9D8B030D-6E8A-4147-A177-3AD203B41FA5}">
                      <a16:colId xmlns:a16="http://schemas.microsoft.com/office/drawing/2014/main" val="2967234201"/>
                    </a:ext>
                  </a:extLst>
                </a:gridCol>
                <a:gridCol w="1506738">
                  <a:extLst>
                    <a:ext uri="{9D8B030D-6E8A-4147-A177-3AD203B41FA5}">
                      <a16:colId xmlns:a16="http://schemas.microsoft.com/office/drawing/2014/main" val="3803684745"/>
                    </a:ext>
                  </a:extLst>
                </a:gridCol>
                <a:gridCol w="1506738">
                  <a:extLst>
                    <a:ext uri="{9D8B030D-6E8A-4147-A177-3AD203B41FA5}">
                      <a16:colId xmlns:a16="http://schemas.microsoft.com/office/drawing/2014/main" val="4184145646"/>
                    </a:ext>
                  </a:extLst>
                </a:gridCol>
              </a:tblGrid>
              <a:tr h="702921">
                <a:tc>
                  <a:txBody>
                    <a:bodyPr/>
                    <a:lstStyle/>
                    <a:p>
                      <a:endParaRPr lang="ja-JP" sz="2000" kern="100">
                        <a:effectLst/>
                        <a:latin typeface="DengXian" panose="02010600030101010101" pitchFamily="2" charset="-122"/>
                        <a:ea typeface="DengXian" panose="02010600030101010101" pitchFamily="2" charset="-122"/>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CH3</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CH7</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CH8</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4528637"/>
                  </a:ext>
                </a:extLst>
              </a:tr>
              <a:tr h="702921">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DIV2</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0.966172713</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0.231751443</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0.876297014</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73891232"/>
                  </a:ext>
                </a:extLst>
              </a:tr>
              <a:tr h="702921">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DIV3</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0.577639039</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a:effectLst/>
                          <a:latin typeface="Times New Roman" panose="02020603050405020304" pitchFamily="18" charset="0"/>
                          <a:ea typeface="DengXian" panose="02010600030101010101" pitchFamily="2" charset="-122"/>
                          <a:cs typeface="Times New Roman" panose="02020603050405020304" pitchFamily="18" charset="0"/>
                        </a:rPr>
                        <a:t>0.114564869</a:t>
                      </a:r>
                      <a:endParaRPr lang="ja-JP" sz="200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Aft>
                          <a:spcPts val="0"/>
                        </a:spcAft>
                      </a:pPr>
                      <a:r>
                        <a:rPr lang="en-US" sz="2000" kern="100" dirty="0">
                          <a:effectLst/>
                          <a:latin typeface="Times New Roman" panose="02020603050405020304" pitchFamily="18" charset="0"/>
                          <a:ea typeface="DengXian" panose="02010600030101010101" pitchFamily="2" charset="-122"/>
                          <a:cs typeface="Times New Roman" panose="02020603050405020304" pitchFamily="18" charset="0"/>
                        </a:rPr>
                        <a:t>0.195190615</a:t>
                      </a:r>
                      <a:endParaRPr lang="ja-JP" sz="200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52035009"/>
                  </a:ext>
                </a:extLst>
              </a:tr>
            </a:tbl>
          </a:graphicData>
        </a:graphic>
      </p:graphicFrame>
    </p:spTree>
    <p:extLst>
      <p:ext uri="{BB962C8B-B14F-4D97-AF65-F5344CB8AC3E}">
        <p14:creationId xmlns:p14="http://schemas.microsoft.com/office/powerpoint/2010/main" val="16594951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EE04305-8066-45A0-9EAD-0ED2A9794615}"/>
              </a:ext>
            </a:extLst>
          </p:cNvPr>
          <p:cNvSpPr txBox="1"/>
          <p:nvPr/>
        </p:nvSpPr>
        <p:spPr>
          <a:xfrm>
            <a:off x="1180729" y="1127464"/>
            <a:ext cx="9401453" cy="2831544"/>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7. Table of model fitting results</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The vertical axis of the exported table is, from top to bottom, the log-likelihood mean, the log-likelihood standard deviation, Akaike's information criterion, and the percentage improvement in the log-likelihood from a random prediction. The horizontal axis is, from left to right, the </a:t>
            </a:r>
            <a:r>
              <a:rPr lang="en-US" altLang="ja-JP" sz="2000" dirty="0" err="1">
                <a:latin typeface="Meiryo UI" panose="020B0604030504040204" pitchFamily="50" charset="-128"/>
                <a:ea typeface="Meiryo UI" panose="020B0604030504040204" pitchFamily="50" charset="-128"/>
              </a:rPr>
              <a:t>Matejka</a:t>
            </a:r>
            <a:r>
              <a:rPr lang="en-US" altLang="ja-JP" sz="2000" dirty="0">
                <a:latin typeface="Meiryo UI" panose="020B0604030504040204" pitchFamily="50" charset="-128"/>
                <a:ea typeface="Meiryo UI" panose="020B0604030504040204" pitchFamily="50" charset="-128"/>
              </a:rPr>
              <a:t> and McKay 2015 model, the Sims 2003 model (Models1-6). </a:t>
            </a:r>
          </a:p>
          <a:p>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6731005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8F37036-948B-4BBC-BBEE-EBB7F407FA72}"/>
              </a:ext>
            </a:extLst>
          </p:cNvPr>
          <p:cNvPicPr>
            <a:picLocks noChangeAspect="1"/>
          </p:cNvPicPr>
          <p:nvPr/>
        </p:nvPicPr>
        <p:blipFill>
          <a:blip r:embed="rId2"/>
          <a:stretch>
            <a:fillRect/>
          </a:stretch>
        </p:blipFill>
        <p:spPr>
          <a:xfrm>
            <a:off x="1544374" y="2506031"/>
            <a:ext cx="9103251" cy="1845937"/>
          </a:xfrm>
          <a:prstGeom prst="rect">
            <a:avLst/>
          </a:prstGeom>
        </p:spPr>
      </p:pic>
    </p:spTree>
    <p:extLst>
      <p:ext uri="{BB962C8B-B14F-4D97-AF65-F5344CB8AC3E}">
        <p14:creationId xmlns:p14="http://schemas.microsoft.com/office/powerpoint/2010/main" val="34949924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6CD3E38-FBAA-464D-ACD1-23545D28CEBD}"/>
              </a:ext>
            </a:extLst>
          </p:cNvPr>
          <p:cNvPicPr>
            <a:picLocks noChangeAspect="1"/>
          </p:cNvPicPr>
          <p:nvPr/>
        </p:nvPicPr>
        <p:blipFill>
          <a:blip r:embed="rId2"/>
          <a:stretch>
            <a:fillRect/>
          </a:stretch>
        </p:blipFill>
        <p:spPr>
          <a:xfrm>
            <a:off x="1473693" y="376581"/>
            <a:ext cx="9243526" cy="6104117"/>
          </a:xfrm>
          <a:prstGeom prst="rect">
            <a:avLst/>
          </a:prstGeom>
        </p:spPr>
      </p:pic>
    </p:spTree>
    <p:extLst>
      <p:ext uri="{BB962C8B-B14F-4D97-AF65-F5344CB8AC3E}">
        <p14:creationId xmlns:p14="http://schemas.microsoft.com/office/powerpoint/2010/main" val="19761132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3EE04305-8066-45A0-9EAD-0ED2A9794615}"/>
              </a:ext>
            </a:extLst>
          </p:cNvPr>
          <p:cNvSpPr txBox="1"/>
          <p:nvPr/>
        </p:nvSpPr>
        <p:spPr>
          <a:xfrm>
            <a:off x="1180729" y="1127464"/>
            <a:ext cx="9401453" cy="2831544"/>
          </a:xfrm>
          <a:prstGeom prst="rect">
            <a:avLst/>
          </a:prstGeom>
          <a:noFill/>
        </p:spPr>
        <p:txBody>
          <a:bodyPr wrap="square" rtlCol="0">
            <a:spAutoFit/>
          </a:bodyPr>
          <a:lstStyle/>
          <a:p>
            <a:r>
              <a:rPr lang="en-US" altLang="ja-JP" sz="2000" dirty="0">
                <a:latin typeface="Meiryo UI" panose="020B0604030504040204" pitchFamily="50" charset="-128"/>
                <a:ea typeface="Meiryo UI" panose="020B0604030504040204" pitchFamily="50" charset="-128"/>
              </a:rPr>
              <a:t>8. Distribution of the information cost parameter λ in </a:t>
            </a:r>
            <a:r>
              <a:rPr lang="en-US" altLang="ja-JP" sz="2000" dirty="0" err="1">
                <a:latin typeface="Meiryo UI" panose="020B0604030504040204" pitchFamily="50" charset="-128"/>
                <a:ea typeface="Meiryo UI" panose="020B0604030504040204" pitchFamily="50" charset="-128"/>
              </a:rPr>
              <a:t>Matejka</a:t>
            </a:r>
            <a:r>
              <a:rPr lang="en-US" altLang="ja-JP" sz="2000" dirty="0">
                <a:latin typeface="Meiryo UI" panose="020B0604030504040204" pitchFamily="50" charset="-128"/>
                <a:ea typeface="Meiryo UI" panose="020B0604030504040204" pitchFamily="50" charset="-128"/>
              </a:rPr>
              <a:t> and McKay 2015</a:t>
            </a:r>
          </a:p>
          <a:p>
            <a:endParaRPr lang="en-US" altLang="ja-JP" sz="2000" dirty="0">
              <a:latin typeface="Meiryo UI" panose="020B0604030504040204" pitchFamily="50" charset="-128"/>
              <a:ea typeface="Meiryo UI" panose="020B0604030504040204" pitchFamily="50" charset="-128"/>
            </a:endParaRPr>
          </a:p>
          <a:p>
            <a:r>
              <a:rPr lang="en-US" altLang="ja-JP" sz="2000" dirty="0">
                <a:latin typeface="Meiryo UI" panose="020B0604030504040204" pitchFamily="50" charset="-128"/>
                <a:ea typeface="Meiryo UI" panose="020B0604030504040204" pitchFamily="50" charset="-128"/>
              </a:rPr>
              <a:t>The difference in the distribution of the estimated information cost parameter λ when the fundamental return is positive and when it is negative, and the difference in the distribution of the estimated information cost parameter λ when the white noise added to the return is large and when it is small.</a:t>
            </a:r>
          </a:p>
          <a:p>
            <a:endParaRPr kumimoji="1"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75860577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図 2">
            <a:extLst>
              <a:ext uri="{FF2B5EF4-FFF2-40B4-BE49-F238E27FC236}">
                <a16:creationId xmlns:a16="http://schemas.microsoft.com/office/drawing/2014/main" id="{4C68D509-8DBE-4ADD-B498-CFDA4B8CD1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140" y="1690688"/>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図 2">
            <a:extLst>
              <a:ext uri="{FF2B5EF4-FFF2-40B4-BE49-F238E27FC236}">
                <a16:creationId xmlns:a16="http://schemas.microsoft.com/office/drawing/2014/main" id="{357958F3-8319-44F0-8263-7EF25837E7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3470" y="1690688"/>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テキスト ボックス 2">
            <a:extLst>
              <a:ext uri="{FF2B5EF4-FFF2-40B4-BE49-F238E27FC236}">
                <a16:creationId xmlns:a16="http://schemas.microsoft.com/office/drawing/2014/main" id="{5DB70E6D-B119-4DB4-B880-6AB0FFD99859}"/>
              </a:ext>
            </a:extLst>
          </p:cNvPr>
          <p:cNvSpPr txBox="1"/>
          <p:nvPr/>
        </p:nvSpPr>
        <p:spPr>
          <a:xfrm>
            <a:off x="1260627" y="5691188"/>
            <a:ext cx="3524435" cy="369332"/>
          </a:xfrm>
          <a:prstGeom prst="rect">
            <a:avLst/>
          </a:prstGeom>
          <a:noFill/>
        </p:spPr>
        <p:txBody>
          <a:bodyPr wrap="square" rtlCol="0">
            <a:spAutoFit/>
          </a:bodyPr>
          <a:lstStyle/>
          <a:p>
            <a:r>
              <a:rPr lang="en-US" altLang="ja-JP" dirty="0" err="1"/>
              <a:t>Ramda</a:t>
            </a:r>
            <a:r>
              <a:rPr lang="en-US" altLang="ja-JP" dirty="0"/>
              <a:t> and fundamental return</a:t>
            </a:r>
            <a:endParaRPr kumimoji="1" lang="ja-JP" altLang="en-US" dirty="0"/>
          </a:p>
        </p:txBody>
      </p:sp>
      <p:sp>
        <p:nvSpPr>
          <p:cNvPr id="7" name="テキスト ボックス 6">
            <a:extLst>
              <a:ext uri="{FF2B5EF4-FFF2-40B4-BE49-F238E27FC236}">
                <a16:creationId xmlns:a16="http://schemas.microsoft.com/office/drawing/2014/main" id="{819ED6F6-B7CF-4880-94CA-43B544554D4F}"/>
              </a:ext>
            </a:extLst>
          </p:cNvPr>
          <p:cNvSpPr txBox="1"/>
          <p:nvPr/>
        </p:nvSpPr>
        <p:spPr>
          <a:xfrm>
            <a:off x="6784039" y="5701543"/>
            <a:ext cx="3524435" cy="369332"/>
          </a:xfrm>
          <a:prstGeom prst="rect">
            <a:avLst/>
          </a:prstGeom>
          <a:noFill/>
        </p:spPr>
        <p:txBody>
          <a:bodyPr wrap="square" rtlCol="0">
            <a:spAutoFit/>
          </a:bodyPr>
          <a:lstStyle/>
          <a:p>
            <a:r>
              <a:rPr lang="en-US" altLang="ja-JP" dirty="0" err="1"/>
              <a:t>Ramda</a:t>
            </a:r>
            <a:r>
              <a:rPr lang="en-US" altLang="ja-JP" dirty="0"/>
              <a:t> and </a:t>
            </a:r>
            <a:r>
              <a:rPr lang="en-US" altLang="ja-JP" dirty="0" err="1"/>
              <a:t>noize</a:t>
            </a:r>
            <a:endParaRPr kumimoji="1" lang="ja-JP"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24977CD2-E249-4F1B-8C83-8653671596A9}"/>
              </a:ext>
            </a:extLst>
          </p:cNvPr>
          <p:cNvPicPr>
            <a:picLocks noChangeAspect="1"/>
          </p:cNvPicPr>
          <p:nvPr/>
        </p:nvPicPr>
        <p:blipFill>
          <a:blip r:embed="rId2"/>
          <a:stretch>
            <a:fillRect/>
          </a:stretch>
        </p:blipFill>
        <p:spPr>
          <a:xfrm>
            <a:off x="2104007" y="387429"/>
            <a:ext cx="8078839" cy="6155414"/>
          </a:xfrm>
          <a:prstGeom prst="rect">
            <a:avLst/>
          </a:prstGeom>
        </p:spPr>
      </p:pic>
    </p:spTree>
    <p:extLst>
      <p:ext uri="{BB962C8B-B14F-4D97-AF65-F5344CB8AC3E}">
        <p14:creationId xmlns:p14="http://schemas.microsoft.com/office/powerpoint/2010/main" val="903894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タイトル 1">
            <a:extLst>
              <a:ext uri="{FF2B5EF4-FFF2-40B4-BE49-F238E27FC236}">
                <a16:creationId xmlns:a16="http://schemas.microsoft.com/office/drawing/2014/main" id="{3272E3BD-9D3E-4648-A38A-EABB66BC0F00}"/>
              </a:ext>
            </a:extLst>
          </p:cNvPr>
          <p:cNvSpPr>
            <a:spLocks noGrp="1" noChangeArrowheads="1"/>
          </p:cNvSpPr>
          <p:nvPr>
            <p:ph type="title"/>
          </p:nvPr>
        </p:nvSpPr>
        <p:spPr/>
        <p:txBody>
          <a:bodyPr/>
          <a:lstStyle/>
          <a:p>
            <a:r>
              <a:rPr lang="en-US" altLang="ja-JP"/>
              <a:t>Time series -Sample4</a:t>
            </a:r>
            <a:endParaRPr lang="ja-JP" altLang="en-US"/>
          </a:p>
        </p:txBody>
      </p:sp>
      <p:pic>
        <p:nvPicPr>
          <p:cNvPr id="6147" name="図 2">
            <a:extLst>
              <a:ext uri="{FF2B5EF4-FFF2-40B4-BE49-F238E27FC236}">
                <a16:creationId xmlns:a16="http://schemas.microsoft.com/office/drawing/2014/main" id="{08E67095-2305-407C-B11A-052F4D7D93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タイトル 1">
            <a:extLst>
              <a:ext uri="{FF2B5EF4-FFF2-40B4-BE49-F238E27FC236}">
                <a16:creationId xmlns:a16="http://schemas.microsoft.com/office/drawing/2014/main" id="{87007C25-DD80-42BF-AA19-A4DF51FC2947}"/>
              </a:ext>
            </a:extLst>
          </p:cNvPr>
          <p:cNvSpPr>
            <a:spLocks noGrp="1" noChangeArrowheads="1"/>
          </p:cNvSpPr>
          <p:nvPr>
            <p:ph type="title"/>
          </p:nvPr>
        </p:nvSpPr>
        <p:spPr/>
        <p:txBody>
          <a:bodyPr/>
          <a:lstStyle/>
          <a:p>
            <a:r>
              <a:rPr lang="en-US" altLang="ja-JP"/>
              <a:t>Time series -Sample5</a:t>
            </a:r>
            <a:endParaRPr lang="ja-JP" altLang="en-US"/>
          </a:p>
        </p:txBody>
      </p:sp>
      <p:pic>
        <p:nvPicPr>
          <p:cNvPr id="7171" name="図 2">
            <a:extLst>
              <a:ext uri="{FF2B5EF4-FFF2-40B4-BE49-F238E27FC236}">
                <a16:creationId xmlns:a16="http://schemas.microsoft.com/office/drawing/2014/main" id="{CA1A7107-6A4D-4C42-BBD6-EA8C932E46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タイトル 1">
            <a:extLst>
              <a:ext uri="{FF2B5EF4-FFF2-40B4-BE49-F238E27FC236}">
                <a16:creationId xmlns:a16="http://schemas.microsoft.com/office/drawing/2014/main" id="{CD27B417-8D65-4CA4-AF78-5B4C22C23A89}"/>
              </a:ext>
            </a:extLst>
          </p:cNvPr>
          <p:cNvSpPr>
            <a:spLocks noGrp="1" noChangeArrowheads="1"/>
          </p:cNvSpPr>
          <p:nvPr>
            <p:ph type="title"/>
          </p:nvPr>
        </p:nvSpPr>
        <p:spPr/>
        <p:txBody>
          <a:bodyPr/>
          <a:lstStyle/>
          <a:p>
            <a:r>
              <a:rPr lang="en-US" altLang="ja-JP"/>
              <a:t>Time series -Sample6</a:t>
            </a:r>
            <a:endParaRPr lang="ja-JP" altLang="en-US"/>
          </a:p>
        </p:txBody>
      </p:sp>
      <p:pic>
        <p:nvPicPr>
          <p:cNvPr id="8195" name="図 2">
            <a:extLst>
              <a:ext uri="{FF2B5EF4-FFF2-40B4-BE49-F238E27FC236}">
                <a16:creationId xmlns:a16="http://schemas.microsoft.com/office/drawing/2014/main" id="{8E3C8B50-3054-4E6C-B6FC-95CB055F54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0" y="2857500"/>
            <a:ext cx="5334000" cy="400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TotalTime>
  <Words>1112</Words>
  <Application>Microsoft Office PowerPoint</Application>
  <PresentationFormat>ワイド画面</PresentationFormat>
  <Paragraphs>128</Paragraphs>
  <Slides>68</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68</vt:i4>
      </vt:variant>
    </vt:vector>
  </HeadingPairs>
  <TitlesOfParts>
    <vt:vector size="75" baseType="lpstr">
      <vt:lpstr>DengXian</vt:lpstr>
      <vt:lpstr>Meiryo UI</vt:lpstr>
      <vt:lpstr>游ゴシック</vt:lpstr>
      <vt:lpstr>游ゴシック Light</vt:lpstr>
      <vt:lpstr>Arial</vt:lpstr>
      <vt:lpstr>Times New Roman</vt:lpstr>
      <vt:lpstr>Office テーマ</vt:lpstr>
      <vt:lpstr>PowerPoint プレゼンテーション</vt:lpstr>
      <vt:lpstr>PowerPoint プレゼンテーション</vt:lpstr>
      <vt:lpstr>Time series -Sample1</vt:lpstr>
      <vt:lpstr>Time series -Sample1</vt:lpstr>
      <vt:lpstr>Time series -Sample2</vt:lpstr>
      <vt:lpstr>Time series -Sample3</vt:lpstr>
      <vt:lpstr>Time series -Sample4</vt:lpstr>
      <vt:lpstr>Time series -Sample5</vt:lpstr>
      <vt:lpstr>Time series -Sample6</vt:lpstr>
      <vt:lpstr>Time series -Sample7</vt:lpstr>
      <vt:lpstr>Time series -Sample8</vt:lpstr>
      <vt:lpstr>Time series -Sample9</vt:lpstr>
      <vt:lpstr>Time series -Sample10</vt:lpstr>
      <vt:lpstr>Time series -Sample11</vt:lpstr>
      <vt:lpstr>Time series -Sample12</vt:lpstr>
      <vt:lpstr>Time series -Sample13</vt:lpstr>
      <vt:lpstr>Time series -Sample14</vt:lpstr>
      <vt:lpstr>Time series -Sample15</vt:lpstr>
      <vt:lpstr>Time series -Sample16</vt:lpstr>
      <vt:lpstr>Time series -Sample17</vt:lpstr>
      <vt:lpstr>Time series -Sample18</vt:lpstr>
      <vt:lpstr>Time series -Sample19</vt:lpstr>
      <vt:lpstr>Time series -Sample20</vt:lpstr>
      <vt:lpstr>Time series -Sample21</vt:lpstr>
      <vt:lpstr>Time series -Sample22</vt:lpstr>
      <vt:lpstr>Time series -Sample23</vt:lpstr>
      <vt:lpstr>Time series -Sample24</vt:lpstr>
      <vt:lpstr>Time series -Sample25</vt:lpstr>
      <vt:lpstr>Time series -Sample26</vt:lpstr>
      <vt:lpstr>Time series -Sample27</vt:lpstr>
      <vt:lpstr>Time series -Sample28</vt:lpstr>
      <vt:lpstr>Time series -Sample29</vt:lpstr>
      <vt:lpstr>Time series -Sample30</vt:lpstr>
      <vt:lpstr>Time series -Sample31</vt:lpstr>
      <vt:lpstr>Time series -Sample32</vt:lpstr>
      <vt:lpstr>Time series -Sample33</vt:lpstr>
      <vt:lpstr>Time series -Sample34</vt:lpstr>
      <vt:lpstr>Time series -Sample35</vt:lpstr>
      <vt:lpstr>Time series -Sample36</vt:lpstr>
      <vt:lpstr>Time series -Sample37</vt:lpstr>
      <vt:lpstr>Time series -Sample38</vt:lpstr>
      <vt:lpstr>Time series -Sample39</vt:lpstr>
      <vt:lpstr>PowerPoint プレゼンテーション</vt:lpstr>
      <vt:lpstr>Investment and Nirs ch1</vt:lpstr>
      <vt:lpstr>Investment and Nirs ch7</vt:lpstr>
      <vt:lpstr>Investment and Nirs ch8</vt:lpstr>
      <vt:lpstr>PowerPoint プレゼンテーション</vt:lpstr>
      <vt:lpstr>Ramda and Nirs normalizeddiff0periodbase</vt:lpstr>
      <vt:lpstr>Ramda and Nirs normalizeddiff0periodbase</vt:lpstr>
      <vt:lpstr>Ramda and Nirs normalizeddiff0periodbase</vt:lpstr>
      <vt:lpstr>PowerPoint プレゼンテーション</vt:lpstr>
      <vt:lpstr>Div2 (dichotomous)- Nirs vs Ramda</vt:lpstr>
      <vt:lpstr>Div3 (trichotomous)- - Nirs vs Ramda</vt:lpstr>
      <vt:lpstr>ANOVA - Nirs vs Ramda</vt:lpstr>
      <vt:lpstr>PowerPoint プレゼンテーション</vt:lpstr>
      <vt:lpstr>Kappa and Nirs normalizeddiff0periodbase</vt:lpstr>
      <vt:lpstr>Kappa and Nirs normalizeddiff0periodbase</vt:lpstr>
      <vt:lpstr>Kappa and Nirs normalizeddiff0periodbase</vt:lpstr>
      <vt:lpstr>PowerPoint プレゼンテーション</vt:lpstr>
      <vt:lpstr>Div2- Nirs vs Kappa</vt:lpstr>
      <vt:lpstr>Div3- Nirs vs Kappa</vt:lpstr>
      <vt:lpstr>ANOVA - Nirs vs Kappa</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ssmmk</dc:creator>
  <cp:lastModifiedBy>武 琪</cp:lastModifiedBy>
  <cp:revision>8</cp:revision>
  <dcterms:created xsi:type="dcterms:W3CDTF">2021-08-27T23:21:39Z</dcterms:created>
  <dcterms:modified xsi:type="dcterms:W3CDTF">2021-08-30T12:07:06Z</dcterms:modified>
</cp:coreProperties>
</file>

<file path=docProps/thumbnail.jpeg>
</file>